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67" r:id="rId3"/>
    <p:sldId id="268" r:id="rId4"/>
    <p:sldId id="271" r:id="rId5"/>
    <p:sldId id="270" r:id="rId6"/>
    <p:sldId id="269" r:id="rId7"/>
    <p:sldId id="257" r:id="rId8"/>
    <p:sldId id="263" r:id="rId9"/>
    <p:sldId id="265" r:id="rId10"/>
    <p:sldId id="264" r:id="rId11"/>
    <p:sldId id="272" r:id="rId12"/>
    <p:sldId id="266" r:id="rId13"/>
    <p:sldId id="262" r:id="rId14"/>
    <p:sldId id="273" r:id="rId15"/>
    <p:sldId id="275" r:id="rId16"/>
    <p:sldId id="274" r:id="rId17"/>
    <p:sldId id="277" r:id="rId18"/>
    <p:sldId id="276" r:id="rId19"/>
    <p:sldId id="278"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6144" autoAdjust="0"/>
  </p:normalViewPr>
  <p:slideViewPr>
    <p:cSldViewPr snapToGrid="0" snapToObjects="1">
      <p:cViewPr varScale="1">
        <p:scale>
          <a:sx n="70" d="100"/>
          <a:sy n="70" d="100"/>
        </p:scale>
        <p:origin x="522"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92FA5-3C26-45E8-B8D9-257DC3D27C7B}" type="datetimeFigureOut">
              <a:rPr lang="en-US" smtClean="0"/>
              <a:t>2/2/2018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845D8E-2C27-4B44-B529-C05D23B49D04}" type="slidenum">
              <a:rPr lang="en-US" smtClean="0"/>
              <a:t>‹#›</a:t>
            </a:fld>
            <a:endParaRPr lang="en-US"/>
          </a:p>
        </p:txBody>
      </p:sp>
    </p:spTree>
    <p:extLst>
      <p:ext uri="{BB962C8B-B14F-4D97-AF65-F5344CB8AC3E}">
        <p14:creationId xmlns:p14="http://schemas.microsoft.com/office/powerpoint/2010/main" val="639362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cap="all" dirty="0" smtClean="0">
                <a:solidFill>
                  <a:schemeClr val="tx1"/>
                </a:solidFill>
                <a:effectLst/>
                <a:latin typeface="+mn-lt"/>
                <a:ea typeface="+mn-ea"/>
                <a:cs typeface="+mn-cs"/>
              </a:rPr>
              <a:t>HALF OF ILLINOIS HIGH SCHOOL GRADUATES WHO ENROLL IN COMMUNITY COLLEGE REQUIRE REMEDIAL EDUCATION</a:t>
            </a:r>
          </a:p>
          <a:p>
            <a:r>
              <a:rPr lang="en-US" sz="1200" b="1" i="0" kern="1200" cap="all" dirty="0" smtClean="0">
                <a:solidFill>
                  <a:schemeClr val="tx1"/>
                </a:solidFill>
                <a:effectLst/>
                <a:latin typeface="+mn-lt"/>
                <a:ea typeface="+mn-ea"/>
                <a:cs typeface="+mn-cs"/>
              </a:rPr>
              <a:t>EMPLOYERS REPORT THAT RECENT HIGH SCHOOL GRADUATES OFTEN LACK CRITICAL SKILLS FOR SUCCESS</a:t>
            </a:r>
          </a:p>
          <a:p>
            <a:r>
              <a:rPr lang="en-US" sz="1200" b="1" i="0" kern="1200" cap="all" dirty="0" smtClean="0">
                <a:solidFill>
                  <a:schemeClr val="tx1"/>
                </a:solidFill>
                <a:effectLst/>
                <a:latin typeface="+mn-lt"/>
                <a:ea typeface="+mn-ea"/>
                <a:cs typeface="+mn-cs"/>
              </a:rPr>
              <a:t>Students</a:t>
            </a:r>
            <a:r>
              <a:rPr lang="en-US" sz="1200" b="1" i="0" kern="1200" cap="all" baseline="0" dirty="0" smtClean="0">
                <a:solidFill>
                  <a:schemeClr val="tx1"/>
                </a:solidFill>
                <a:effectLst/>
                <a:latin typeface="+mn-lt"/>
                <a:ea typeface="+mn-ea"/>
                <a:cs typeface="+mn-cs"/>
              </a:rPr>
              <a:t> who </a:t>
            </a:r>
            <a:endParaRPr lang="en-US" dirty="0"/>
          </a:p>
        </p:txBody>
      </p:sp>
      <p:sp>
        <p:nvSpPr>
          <p:cNvPr id="4" name="Slide Number Placeholder 3"/>
          <p:cNvSpPr>
            <a:spLocks noGrp="1"/>
          </p:cNvSpPr>
          <p:nvPr>
            <p:ph type="sldNum" sz="quarter" idx="10"/>
          </p:nvPr>
        </p:nvSpPr>
        <p:spPr/>
        <p:txBody>
          <a:bodyPr/>
          <a:lstStyle/>
          <a:p>
            <a:fld id="{35845D8E-2C27-4B44-B529-C05D23B49D04}" type="slidenum">
              <a:rPr lang="en-US" smtClean="0"/>
              <a:t>1</a:t>
            </a:fld>
            <a:endParaRPr lang="en-US"/>
          </a:p>
        </p:txBody>
      </p:sp>
    </p:spTree>
    <p:extLst>
      <p:ext uri="{BB962C8B-B14F-4D97-AF65-F5344CB8AC3E}">
        <p14:creationId xmlns:p14="http://schemas.microsoft.com/office/powerpoint/2010/main" val="1019295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high impact</a:t>
            </a:r>
            <a:r>
              <a:rPr lang="en-US" baseline="0" dirty="0" smtClean="0"/>
              <a:t> practice driven at both the national and statewide levels. As the US tries to ensure competiveness with the 60 by 25 (60% of the citizens will have a credential by the year 2025) research has been poured into initiatives that make are named as “Game Changers” in higher education. Meta-majors is one of four significant initiatives and has proven results. This does not take options away from students, it helps them to focus their talents and make informed choices. </a:t>
            </a:r>
            <a:endParaRPr lang="en-US" dirty="0"/>
          </a:p>
        </p:txBody>
      </p:sp>
      <p:sp>
        <p:nvSpPr>
          <p:cNvPr id="4" name="Slide Number Placeholder 3"/>
          <p:cNvSpPr>
            <a:spLocks noGrp="1"/>
          </p:cNvSpPr>
          <p:nvPr>
            <p:ph type="sldNum" sz="quarter" idx="10"/>
          </p:nvPr>
        </p:nvSpPr>
        <p:spPr/>
        <p:txBody>
          <a:bodyPr/>
          <a:lstStyle/>
          <a:p>
            <a:fld id="{35845D8E-2C27-4B44-B529-C05D23B49D04}" type="slidenum">
              <a:rPr lang="en-US" smtClean="0"/>
              <a:t>13</a:t>
            </a:fld>
            <a:endParaRPr lang="en-US"/>
          </a:p>
        </p:txBody>
      </p:sp>
    </p:spTree>
    <p:extLst>
      <p:ext uri="{BB962C8B-B14F-4D97-AF65-F5344CB8AC3E}">
        <p14:creationId xmlns:p14="http://schemas.microsoft.com/office/powerpoint/2010/main" val="3544187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845D8E-2C27-4B44-B529-C05D23B49D04}" type="slidenum">
              <a:rPr lang="en-US" smtClean="0"/>
              <a:t>2</a:t>
            </a:fld>
            <a:endParaRPr lang="en-US"/>
          </a:p>
        </p:txBody>
      </p:sp>
    </p:spTree>
    <p:extLst>
      <p:ext uri="{BB962C8B-B14F-4D97-AF65-F5344CB8AC3E}">
        <p14:creationId xmlns:p14="http://schemas.microsoft.com/office/powerpoint/2010/main" val="479397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does not count remediation – bearing in mind around 60% of students test</a:t>
            </a:r>
            <a:r>
              <a:rPr lang="en-US" baseline="0" dirty="0" smtClean="0"/>
              <a:t> into remediation</a:t>
            </a:r>
            <a:endParaRPr lang="en-US" dirty="0"/>
          </a:p>
        </p:txBody>
      </p:sp>
      <p:sp>
        <p:nvSpPr>
          <p:cNvPr id="4" name="Slide Number Placeholder 3"/>
          <p:cNvSpPr>
            <a:spLocks noGrp="1"/>
          </p:cNvSpPr>
          <p:nvPr>
            <p:ph type="sldNum" sz="quarter" idx="10"/>
          </p:nvPr>
        </p:nvSpPr>
        <p:spPr/>
        <p:txBody>
          <a:bodyPr/>
          <a:lstStyle/>
          <a:p>
            <a:fld id="{35845D8E-2C27-4B44-B529-C05D23B49D04}" type="slidenum">
              <a:rPr lang="en-US" smtClean="0"/>
              <a:t>3</a:t>
            </a:fld>
            <a:endParaRPr lang="en-US"/>
          </a:p>
        </p:txBody>
      </p:sp>
    </p:spTree>
    <p:extLst>
      <p:ext uri="{BB962C8B-B14F-4D97-AF65-F5344CB8AC3E}">
        <p14:creationId xmlns:p14="http://schemas.microsoft.com/office/powerpoint/2010/main" val="2253814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845D8E-2C27-4B44-B529-C05D23B49D04}" type="slidenum">
              <a:rPr lang="en-US" smtClean="0"/>
              <a:t>4</a:t>
            </a:fld>
            <a:endParaRPr lang="en-US"/>
          </a:p>
        </p:txBody>
      </p:sp>
    </p:spTree>
    <p:extLst>
      <p:ext uri="{BB962C8B-B14F-4D97-AF65-F5344CB8AC3E}">
        <p14:creationId xmlns:p14="http://schemas.microsoft.com/office/powerpoint/2010/main" val="1180399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HB5729 passed the Illinois House and Senate unanimously in May 2016, and the Governor signed it on July 29, 2016. HB 5729 will implement strategies toward aligning colleges’ and employers’ expectations with elementary and secondary requirements.  Advance Illinois and its 60x25 Network team are working to achieve Illinois P-20 Council’s goal of 60 percent of Illinoisans having a high-quality post-secondary certificate or degree by the year 2025.</a:t>
            </a:r>
          </a:p>
          <a:p>
            <a:r>
              <a:rPr lang="en-US" dirty="0" smtClean="0"/>
              <a:t>Refer to handout</a:t>
            </a:r>
            <a:endParaRPr lang="en-US" dirty="0"/>
          </a:p>
        </p:txBody>
      </p:sp>
      <p:sp>
        <p:nvSpPr>
          <p:cNvPr id="4" name="Slide Number Placeholder 3"/>
          <p:cNvSpPr>
            <a:spLocks noGrp="1"/>
          </p:cNvSpPr>
          <p:nvPr>
            <p:ph type="sldNum" sz="quarter" idx="10"/>
          </p:nvPr>
        </p:nvSpPr>
        <p:spPr/>
        <p:txBody>
          <a:bodyPr/>
          <a:lstStyle/>
          <a:p>
            <a:fld id="{35845D8E-2C27-4B44-B529-C05D23B49D04}" type="slidenum">
              <a:rPr lang="en-US" smtClean="0"/>
              <a:t>7</a:t>
            </a:fld>
            <a:endParaRPr lang="en-US"/>
          </a:p>
        </p:txBody>
      </p:sp>
    </p:spTree>
    <p:extLst>
      <p:ext uri="{BB962C8B-B14F-4D97-AF65-F5344CB8AC3E}">
        <p14:creationId xmlns:p14="http://schemas.microsoft.com/office/powerpoint/2010/main" val="4044678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Statewide</a:t>
            </a:r>
            <a:r>
              <a:rPr lang="en-US" baseline="0" dirty="0" smtClean="0"/>
              <a:t> </a:t>
            </a:r>
            <a:r>
              <a:rPr lang="en-US" baseline="0" dirty="0" err="1" smtClean="0"/>
              <a:t>PaCE</a:t>
            </a:r>
            <a:r>
              <a:rPr lang="en-US" baseline="0" dirty="0" smtClean="0"/>
              <a:t> initiative will start the process in 8</a:t>
            </a:r>
            <a:r>
              <a:rPr lang="en-US" baseline="30000" dirty="0" smtClean="0"/>
              <a:t>th</a:t>
            </a:r>
            <a:r>
              <a:rPr lang="en-US" baseline="0" dirty="0" smtClean="0"/>
              <a:t> grade, helping to habituate students to the career exploration process and making informed decision. </a:t>
            </a:r>
            <a:endParaRPr lang="en-US" dirty="0"/>
          </a:p>
        </p:txBody>
      </p:sp>
      <p:sp>
        <p:nvSpPr>
          <p:cNvPr id="4" name="Slide Number Placeholder 3"/>
          <p:cNvSpPr>
            <a:spLocks noGrp="1"/>
          </p:cNvSpPr>
          <p:nvPr>
            <p:ph type="sldNum" sz="quarter" idx="10"/>
          </p:nvPr>
        </p:nvSpPr>
        <p:spPr/>
        <p:txBody>
          <a:bodyPr/>
          <a:lstStyle/>
          <a:p>
            <a:fld id="{35845D8E-2C27-4B44-B529-C05D23B49D04}" type="slidenum">
              <a:rPr lang="en-US" smtClean="0"/>
              <a:t>8</a:t>
            </a:fld>
            <a:endParaRPr lang="en-US"/>
          </a:p>
        </p:txBody>
      </p:sp>
    </p:spTree>
    <p:extLst>
      <p:ext uri="{BB962C8B-B14F-4D97-AF65-F5344CB8AC3E}">
        <p14:creationId xmlns:p14="http://schemas.microsoft.com/office/powerpoint/2010/main" val="67304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2500"/>
              </a:spcAft>
            </a:pPr>
            <a:r>
              <a:rPr lang="en-US" dirty="0" smtClean="0"/>
              <a:t>Through the  high school performance and other measures such as assessments</a:t>
            </a:r>
            <a:r>
              <a:rPr lang="en-US" baseline="0" dirty="0" smtClean="0"/>
              <a:t> and intrusive advising we could</a:t>
            </a:r>
            <a:r>
              <a:rPr lang="en-US" dirty="0" smtClean="0"/>
              <a:t> to recommend broad academic pathways — </a:t>
            </a:r>
            <a:r>
              <a:rPr lang="en-US" b="1" dirty="0" smtClean="0"/>
              <a:t>“meta-majors”</a:t>
            </a:r>
          </a:p>
          <a:p>
            <a:r>
              <a:rPr lang="en-US" dirty="0" smtClean="0"/>
              <a:t>Informed choices include tying math</a:t>
            </a:r>
            <a:r>
              <a:rPr lang="en-US" baseline="0" dirty="0" smtClean="0"/>
              <a:t> directly and research on career growth and salary to the meta-majors</a:t>
            </a:r>
            <a:endParaRPr lang="en-US" dirty="0"/>
          </a:p>
        </p:txBody>
      </p:sp>
      <p:sp>
        <p:nvSpPr>
          <p:cNvPr id="4" name="Slide Number Placeholder 3"/>
          <p:cNvSpPr>
            <a:spLocks noGrp="1"/>
          </p:cNvSpPr>
          <p:nvPr>
            <p:ph type="sldNum" sz="quarter" idx="10"/>
          </p:nvPr>
        </p:nvSpPr>
        <p:spPr/>
        <p:txBody>
          <a:bodyPr/>
          <a:lstStyle/>
          <a:p>
            <a:fld id="{35845D8E-2C27-4B44-B529-C05D23B49D04}" type="slidenum">
              <a:rPr lang="en-US" smtClean="0"/>
              <a:t>9</a:t>
            </a:fld>
            <a:endParaRPr lang="en-US"/>
          </a:p>
        </p:txBody>
      </p:sp>
    </p:spTree>
    <p:extLst>
      <p:ext uri="{BB962C8B-B14F-4D97-AF65-F5344CB8AC3E}">
        <p14:creationId xmlns:p14="http://schemas.microsoft.com/office/powerpoint/2010/main" val="754546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 a result of local and statewide assessments it has been determined where the largest area of career</a:t>
            </a:r>
            <a:r>
              <a:rPr lang="en-US" baseline="0" dirty="0" smtClean="0"/>
              <a:t> opportunities will land.  And this has driven our Meta-majors. We are working to take our 68 transfer degree and AAS options and place them into 8 broad categories. </a:t>
            </a:r>
            <a:endParaRPr lang="en-US" dirty="0" smtClean="0"/>
          </a:p>
          <a:p>
            <a:endParaRPr lang="en-US" dirty="0"/>
          </a:p>
        </p:txBody>
      </p:sp>
      <p:sp>
        <p:nvSpPr>
          <p:cNvPr id="4" name="Slide Number Placeholder 3"/>
          <p:cNvSpPr>
            <a:spLocks noGrp="1"/>
          </p:cNvSpPr>
          <p:nvPr>
            <p:ph type="sldNum" sz="quarter" idx="10"/>
          </p:nvPr>
        </p:nvSpPr>
        <p:spPr/>
        <p:txBody>
          <a:bodyPr/>
          <a:lstStyle/>
          <a:p>
            <a:fld id="{35845D8E-2C27-4B44-B529-C05D23B49D04}" type="slidenum">
              <a:rPr lang="en-US" smtClean="0"/>
              <a:t>10</a:t>
            </a:fld>
            <a:endParaRPr lang="en-US"/>
          </a:p>
        </p:txBody>
      </p:sp>
    </p:spTree>
    <p:extLst>
      <p:ext uri="{BB962C8B-B14F-4D97-AF65-F5344CB8AC3E}">
        <p14:creationId xmlns:p14="http://schemas.microsoft.com/office/powerpoint/2010/main" val="3357925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2500"/>
              </a:spcAft>
              <a:buClrTx/>
              <a:buSzTx/>
              <a:buFontTx/>
              <a:buNone/>
              <a:tabLst/>
              <a:defRPr/>
            </a:pPr>
            <a:r>
              <a:rPr lang="en-US" sz="1200" b="0" i="0" kern="1200" dirty="0" smtClean="0">
                <a:solidFill>
                  <a:schemeClr val="tx1"/>
                </a:solidFill>
                <a:effectLst/>
                <a:latin typeface="+mn-lt"/>
                <a:ea typeface="+mn-ea"/>
                <a:cs typeface="+mn-cs"/>
              </a:rPr>
              <a:t>The next step will be for Advisors to map default sequences, a common first semester, and develop information for each program (costs, occupational need, transfer destinations, average salaries, etc.), to be included on the College’s website. We hope that the 2019-2020 College Catalog will be developed using these meta-majors, and all students will be placed in a meta-major by the fall of 2019.</a:t>
            </a:r>
            <a:endParaRPr lang="en-US" dirty="0" smtClean="0"/>
          </a:p>
          <a:p>
            <a:pPr>
              <a:spcBef>
                <a:spcPts val="0"/>
              </a:spcBef>
              <a:spcAft>
                <a:spcPts val="2500"/>
              </a:spcAft>
            </a:pPr>
            <a:r>
              <a:rPr lang="en-US" dirty="0" smtClean="0"/>
              <a:t>Once in a meta-major, advisors</a:t>
            </a:r>
            <a:r>
              <a:rPr lang="en-US" baseline="0" dirty="0" smtClean="0"/>
              <a:t> </a:t>
            </a:r>
            <a:r>
              <a:rPr lang="en-US" dirty="0" smtClean="0"/>
              <a:t>help students narrow their study to a Program of Study (major) which will be</a:t>
            </a:r>
            <a:r>
              <a:rPr lang="en-US" baseline="0" dirty="0" smtClean="0"/>
              <a:t> loaded with courses, if a student opts out of the prescriptive major they would need advisor consent and would be notified of possible impacts (federal funding now requires students to follow their programs of study)</a:t>
            </a:r>
            <a:endParaRPr lang="en-US" dirty="0" smtClean="0"/>
          </a:p>
          <a:p>
            <a:pPr>
              <a:spcBef>
                <a:spcPts val="0"/>
              </a:spcBef>
              <a:spcAft>
                <a:spcPts val="2500"/>
              </a:spcAft>
            </a:pPr>
            <a:r>
              <a:rPr lang="en-US" dirty="0" smtClean="0"/>
              <a:t>A semester-by-semester academic map is the sequential, prescriptive schedule of classes for the meta-major and the major</a:t>
            </a:r>
          </a:p>
          <a:p>
            <a:pPr>
              <a:spcBef>
                <a:spcPts val="0"/>
              </a:spcBef>
              <a:spcAft>
                <a:spcPts val="2500"/>
              </a:spcAft>
            </a:pPr>
            <a:r>
              <a:rPr lang="en-US" dirty="0" smtClean="0"/>
              <a:t>This map will drive all advising</a:t>
            </a:r>
            <a:r>
              <a:rPr lang="en-US" baseline="0" dirty="0" smtClean="0"/>
              <a:t> discussions and will be used in all advising meetings for continuity and accountability</a:t>
            </a:r>
          </a:p>
          <a:p>
            <a:endParaRPr lang="en-US" dirty="0"/>
          </a:p>
        </p:txBody>
      </p:sp>
      <p:sp>
        <p:nvSpPr>
          <p:cNvPr id="4" name="Slide Number Placeholder 3"/>
          <p:cNvSpPr>
            <a:spLocks noGrp="1"/>
          </p:cNvSpPr>
          <p:nvPr>
            <p:ph type="sldNum" sz="quarter" idx="10"/>
          </p:nvPr>
        </p:nvSpPr>
        <p:spPr/>
        <p:txBody>
          <a:bodyPr/>
          <a:lstStyle/>
          <a:p>
            <a:fld id="{35845D8E-2C27-4B44-B529-C05D23B49D04}" type="slidenum">
              <a:rPr lang="en-US" smtClean="0"/>
              <a:t>12</a:t>
            </a:fld>
            <a:endParaRPr lang="en-US"/>
          </a:p>
        </p:txBody>
      </p:sp>
    </p:spTree>
    <p:extLst>
      <p:ext uri="{BB962C8B-B14F-4D97-AF65-F5344CB8AC3E}">
        <p14:creationId xmlns:p14="http://schemas.microsoft.com/office/powerpoint/2010/main" val="4088395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45E793B-4030-D64A-B2DC-5A38CEF7B57E}" type="datetimeFigureOut">
              <a:rPr lang="en-US" smtClean="0"/>
              <a:t>2/2/2018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14B0FEE-92D5-EE4B-91EA-9368EBD06141}" type="slidenum">
              <a:rPr lang="en-US" smtClean="0"/>
              <a:t>‹#›</a:t>
            </a:fld>
            <a:endParaRPr lang="en-US"/>
          </a:p>
        </p:txBody>
      </p:sp>
    </p:spTree>
    <p:extLst>
      <p:ext uri="{BB962C8B-B14F-4D97-AF65-F5344CB8AC3E}">
        <p14:creationId xmlns:p14="http://schemas.microsoft.com/office/powerpoint/2010/main" val="2051827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45E793B-4030-D64A-B2DC-5A38CEF7B57E}" type="datetimeFigureOut">
              <a:rPr lang="en-US" smtClean="0"/>
              <a:t>2/2/2018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14B0FEE-92D5-EE4B-91EA-9368EBD06141}" type="slidenum">
              <a:rPr lang="en-US" smtClean="0"/>
              <a:t>‹#›</a:t>
            </a:fld>
            <a:endParaRPr lang="en-US"/>
          </a:p>
        </p:txBody>
      </p:sp>
    </p:spTree>
    <p:extLst>
      <p:ext uri="{BB962C8B-B14F-4D97-AF65-F5344CB8AC3E}">
        <p14:creationId xmlns:p14="http://schemas.microsoft.com/office/powerpoint/2010/main" val="1066346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45E793B-4030-D64A-B2DC-5A38CEF7B57E}" type="datetimeFigureOut">
              <a:rPr lang="en-US" smtClean="0"/>
              <a:t>2/2/2018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14B0FEE-92D5-EE4B-91EA-9368EBD06141}" type="slidenum">
              <a:rPr lang="en-US" smtClean="0"/>
              <a:t>‹#›</a:t>
            </a:fld>
            <a:endParaRPr lang="en-US"/>
          </a:p>
        </p:txBody>
      </p:sp>
    </p:spTree>
    <p:extLst>
      <p:ext uri="{BB962C8B-B14F-4D97-AF65-F5344CB8AC3E}">
        <p14:creationId xmlns:p14="http://schemas.microsoft.com/office/powerpoint/2010/main" val="83497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45E793B-4030-D64A-B2DC-5A38CEF7B57E}" type="datetimeFigureOut">
              <a:rPr lang="en-US" smtClean="0"/>
              <a:t>2/2/2018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14B0FEE-92D5-EE4B-91EA-9368EBD06141}" type="slidenum">
              <a:rPr lang="en-US" smtClean="0"/>
              <a:t>‹#›</a:t>
            </a:fld>
            <a:endParaRPr lang="en-US"/>
          </a:p>
        </p:txBody>
      </p:sp>
    </p:spTree>
    <p:extLst>
      <p:ext uri="{BB962C8B-B14F-4D97-AF65-F5344CB8AC3E}">
        <p14:creationId xmlns:p14="http://schemas.microsoft.com/office/powerpoint/2010/main" val="2729561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45E793B-4030-D64A-B2DC-5A38CEF7B57E}" type="datetimeFigureOut">
              <a:rPr lang="en-US" smtClean="0"/>
              <a:t>2/2/2018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14B0FEE-92D5-EE4B-91EA-9368EBD06141}" type="slidenum">
              <a:rPr lang="en-US" smtClean="0"/>
              <a:t>‹#›</a:t>
            </a:fld>
            <a:endParaRPr lang="en-US"/>
          </a:p>
        </p:txBody>
      </p:sp>
    </p:spTree>
    <p:extLst>
      <p:ext uri="{BB962C8B-B14F-4D97-AF65-F5344CB8AC3E}">
        <p14:creationId xmlns:p14="http://schemas.microsoft.com/office/powerpoint/2010/main" val="4105926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45E793B-4030-D64A-B2DC-5A38CEF7B57E}" type="datetimeFigureOut">
              <a:rPr lang="en-US" smtClean="0"/>
              <a:t>2/2/2018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14B0FEE-92D5-EE4B-91EA-9368EBD06141}" type="slidenum">
              <a:rPr lang="en-US" smtClean="0"/>
              <a:t>‹#›</a:t>
            </a:fld>
            <a:endParaRPr lang="en-US"/>
          </a:p>
        </p:txBody>
      </p:sp>
    </p:spTree>
    <p:extLst>
      <p:ext uri="{BB962C8B-B14F-4D97-AF65-F5344CB8AC3E}">
        <p14:creationId xmlns:p14="http://schemas.microsoft.com/office/powerpoint/2010/main" val="184164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45E793B-4030-D64A-B2DC-5A38CEF7B57E}" type="datetimeFigureOut">
              <a:rPr lang="en-US" smtClean="0"/>
              <a:t>2/2/2018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14B0FEE-92D5-EE4B-91EA-9368EBD06141}" type="slidenum">
              <a:rPr lang="en-US" smtClean="0"/>
              <a:t>‹#›</a:t>
            </a:fld>
            <a:endParaRPr lang="en-US"/>
          </a:p>
        </p:txBody>
      </p:sp>
    </p:spTree>
    <p:extLst>
      <p:ext uri="{BB962C8B-B14F-4D97-AF65-F5344CB8AC3E}">
        <p14:creationId xmlns:p14="http://schemas.microsoft.com/office/powerpoint/2010/main" val="2868929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45E793B-4030-D64A-B2DC-5A38CEF7B57E}" type="datetimeFigureOut">
              <a:rPr lang="en-US" smtClean="0"/>
              <a:t>2/2/2018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14B0FEE-92D5-EE4B-91EA-9368EBD06141}" type="slidenum">
              <a:rPr lang="en-US" smtClean="0"/>
              <a:t>‹#›</a:t>
            </a:fld>
            <a:endParaRPr lang="en-US"/>
          </a:p>
        </p:txBody>
      </p:sp>
    </p:spTree>
    <p:extLst>
      <p:ext uri="{BB962C8B-B14F-4D97-AF65-F5344CB8AC3E}">
        <p14:creationId xmlns:p14="http://schemas.microsoft.com/office/powerpoint/2010/main" val="1727892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45E793B-4030-D64A-B2DC-5A38CEF7B57E}" type="datetimeFigureOut">
              <a:rPr lang="en-US" smtClean="0"/>
              <a:t>2/2/2018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14B0FEE-92D5-EE4B-91EA-9368EBD06141}" type="slidenum">
              <a:rPr lang="en-US" smtClean="0"/>
              <a:t>‹#›</a:t>
            </a:fld>
            <a:endParaRPr lang="en-US"/>
          </a:p>
        </p:txBody>
      </p:sp>
    </p:spTree>
    <p:extLst>
      <p:ext uri="{BB962C8B-B14F-4D97-AF65-F5344CB8AC3E}">
        <p14:creationId xmlns:p14="http://schemas.microsoft.com/office/powerpoint/2010/main" val="2475462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45E793B-4030-D64A-B2DC-5A38CEF7B57E}" type="datetimeFigureOut">
              <a:rPr lang="en-US" smtClean="0"/>
              <a:t>2/2/2018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14B0FEE-92D5-EE4B-91EA-9368EBD06141}" type="slidenum">
              <a:rPr lang="en-US" smtClean="0"/>
              <a:t>‹#›</a:t>
            </a:fld>
            <a:endParaRPr lang="en-US"/>
          </a:p>
        </p:txBody>
      </p:sp>
    </p:spTree>
    <p:extLst>
      <p:ext uri="{BB962C8B-B14F-4D97-AF65-F5344CB8AC3E}">
        <p14:creationId xmlns:p14="http://schemas.microsoft.com/office/powerpoint/2010/main" val="349712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45E793B-4030-D64A-B2DC-5A38CEF7B57E}" type="datetimeFigureOut">
              <a:rPr lang="en-US" smtClean="0"/>
              <a:t>2/2/2018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14B0FEE-92D5-EE4B-91EA-9368EBD06141}" type="slidenum">
              <a:rPr lang="en-US" smtClean="0"/>
              <a:t>‹#›</a:t>
            </a:fld>
            <a:endParaRPr lang="en-US"/>
          </a:p>
        </p:txBody>
      </p:sp>
    </p:spTree>
    <p:extLst>
      <p:ext uri="{BB962C8B-B14F-4D97-AF65-F5344CB8AC3E}">
        <p14:creationId xmlns:p14="http://schemas.microsoft.com/office/powerpoint/2010/main" val="3140180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3323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Uh-Psgws_UA"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Meta Majors: Pathways</a:t>
            </a:r>
            <a:endParaRPr lang="en-US" dirty="0"/>
          </a:p>
        </p:txBody>
      </p:sp>
      <p:sp>
        <p:nvSpPr>
          <p:cNvPr id="3" name="Subtitle 2"/>
          <p:cNvSpPr>
            <a:spLocks noGrp="1"/>
          </p:cNvSpPr>
          <p:nvPr>
            <p:ph type="subTitle" idx="1"/>
          </p:nvPr>
        </p:nvSpPr>
        <p:spPr>
          <a:xfrm>
            <a:off x="972238" y="3354636"/>
            <a:ext cx="7199523" cy="1752600"/>
          </a:xfrm>
        </p:spPr>
        <p:txBody>
          <a:bodyPr/>
          <a:lstStyle/>
          <a:p>
            <a:r>
              <a:rPr lang="en-US" dirty="0" smtClean="0"/>
              <a:t>Supporting </a:t>
            </a:r>
            <a:r>
              <a:rPr lang="en-US" dirty="0"/>
              <a:t>Students from High School to College and Career</a:t>
            </a:r>
          </a:p>
        </p:txBody>
      </p:sp>
    </p:spTree>
    <p:extLst>
      <p:ext uri="{BB962C8B-B14F-4D97-AF65-F5344CB8AC3E}">
        <p14:creationId xmlns:p14="http://schemas.microsoft.com/office/powerpoint/2010/main" val="3941762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Sauk working on?</a:t>
            </a:r>
            <a:endParaRPr lang="en-US" dirty="0"/>
          </a:p>
        </p:txBody>
      </p:sp>
      <p:sp>
        <p:nvSpPr>
          <p:cNvPr id="3" name="Content Placeholder 2"/>
          <p:cNvSpPr>
            <a:spLocks noGrp="1"/>
          </p:cNvSpPr>
          <p:nvPr>
            <p:ph idx="1"/>
          </p:nvPr>
        </p:nvSpPr>
        <p:spPr>
          <a:xfrm>
            <a:off x="275422" y="1222007"/>
            <a:ext cx="8455288" cy="4525963"/>
          </a:xfrm>
        </p:spPr>
        <p:txBody>
          <a:bodyPr/>
          <a:lstStyle/>
          <a:p>
            <a:pPr marL="0" indent="0">
              <a:buNone/>
            </a:pPr>
            <a:r>
              <a:rPr lang="en-US" sz="2400" dirty="0" smtClean="0"/>
              <a:t>The state of Illinois has identified the following priority pathways :</a:t>
            </a:r>
          </a:p>
          <a:p>
            <a:pPr lvl="0"/>
            <a:r>
              <a:rPr lang="en-US" sz="2400" b="1" dirty="0" smtClean="0"/>
              <a:t>Finance </a:t>
            </a:r>
            <a:r>
              <a:rPr lang="en-US" sz="2400" b="1" dirty="0"/>
              <a:t>and Business Services </a:t>
            </a:r>
            <a:endParaRPr lang="en-US" sz="2400" dirty="0"/>
          </a:p>
          <a:p>
            <a:pPr lvl="0"/>
            <a:r>
              <a:rPr lang="en-US" sz="2400" b="1" dirty="0"/>
              <a:t>Health Sciences and Technology</a:t>
            </a:r>
            <a:endParaRPr lang="en-US" sz="2400" dirty="0"/>
          </a:p>
          <a:p>
            <a:pPr lvl="0"/>
            <a:r>
              <a:rPr lang="en-US" sz="2400" b="1" dirty="0"/>
              <a:t>Information Technology </a:t>
            </a:r>
            <a:endParaRPr lang="en-US" sz="2400" dirty="0"/>
          </a:p>
          <a:p>
            <a:pPr lvl="0"/>
            <a:r>
              <a:rPr lang="en-US" sz="2400" b="1" dirty="0"/>
              <a:t>Manufacturing, Engineering, Technology, and Trades </a:t>
            </a:r>
            <a:endParaRPr lang="en-US" sz="2400" dirty="0"/>
          </a:p>
          <a:p>
            <a:pPr lvl="0"/>
            <a:r>
              <a:rPr lang="en-US" sz="2400" dirty="0"/>
              <a:t>Ag, Food, Natural Resources </a:t>
            </a:r>
            <a:endParaRPr lang="en-US" sz="2400" dirty="0" smtClean="0"/>
          </a:p>
          <a:p>
            <a:pPr lvl="0"/>
            <a:r>
              <a:rPr lang="en-US" sz="2400" dirty="0" smtClean="0"/>
              <a:t>Multidisciplinary </a:t>
            </a:r>
            <a:r>
              <a:rPr lang="en-US" sz="2400" dirty="0"/>
              <a:t>– arts and communication, human and public services, multidisciplinary</a:t>
            </a:r>
          </a:p>
          <a:p>
            <a:pPr marL="0" indent="0">
              <a:buNone/>
            </a:pPr>
            <a:endParaRPr lang="en-US" sz="2400" dirty="0" smtClean="0"/>
          </a:p>
          <a:p>
            <a:pPr marL="0" indent="0">
              <a:buNone/>
            </a:pPr>
            <a:r>
              <a:rPr lang="en-US" sz="2400" dirty="0" smtClean="0"/>
              <a:t>**</a:t>
            </a:r>
            <a:r>
              <a:rPr lang="en-US" sz="2400" dirty="0"/>
              <a:t>Bold indicates a priority industry</a:t>
            </a:r>
          </a:p>
          <a:p>
            <a:endParaRPr lang="en-US" sz="2800" dirty="0"/>
          </a:p>
        </p:txBody>
      </p:sp>
    </p:spTree>
    <p:extLst>
      <p:ext uri="{BB962C8B-B14F-4D97-AF65-F5344CB8AC3E}">
        <p14:creationId xmlns:p14="http://schemas.microsoft.com/office/powerpoint/2010/main" val="1220948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Uh-Psgws_UA"/>
          <p:cNvPicPr>
            <a:picLocks noGrp="1" noRot="1" noChangeAspect="1"/>
          </p:cNvPicPr>
          <p:nvPr>
            <p:ph idx="1"/>
            <a:videoFile r:link="rId1"/>
          </p:nvPr>
        </p:nvPicPr>
        <p:blipFill>
          <a:blip r:embed="rId3"/>
          <a:stretch>
            <a:fillRect/>
          </a:stretch>
        </p:blipFill>
        <p:spPr>
          <a:xfrm>
            <a:off x="1236688" y="731520"/>
            <a:ext cx="6929229" cy="4781006"/>
          </a:xfrm>
          <a:prstGeom prst="rect">
            <a:avLst/>
          </a:prstGeom>
        </p:spPr>
      </p:pic>
    </p:spTree>
    <p:extLst>
      <p:ext uri="{BB962C8B-B14F-4D97-AF65-F5344CB8AC3E}">
        <p14:creationId xmlns:p14="http://schemas.microsoft.com/office/powerpoint/2010/main" val="685922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336014" y="655093"/>
            <a:ext cx="8229600" cy="4318693"/>
          </a:xfrm>
          <a:prstGeom prst="rect">
            <a:avLst/>
          </a:prstGeom>
        </p:spPr>
      </p:pic>
      <p:pic>
        <p:nvPicPr>
          <p:cNvPr id="5" name="Picture 4"/>
          <p:cNvPicPr>
            <a:picLocks noChangeAspect="1"/>
          </p:cNvPicPr>
          <p:nvPr/>
        </p:nvPicPr>
        <p:blipFill>
          <a:blip r:embed="rId4"/>
          <a:stretch>
            <a:fillRect/>
          </a:stretch>
        </p:blipFill>
        <p:spPr>
          <a:xfrm>
            <a:off x="3687955" y="4987722"/>
            <a:ext cx="2054530" cy="1079086"/>
          </a:xfrm>
          <a:prstGeom prst="rect">
            <a:avLst/>
          </a:prstGeom>
        </p:spPr>
      </p:pic>
    </p:spTree>
    <p:extLst>
      <p:ext uri="{BB962C8B-B14F-4D97-AF65-F5344CB8AC3E}">
        <p14:creationId xmlns:p14="http://schemas.microsoft.com/office/powerpoint/2010/main" val="2852927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118170" y="274638"/>
            <a:ext cx="8907660" cy="5577921"/>
          </a:xfrm>
          <a:prstGeom prst="rect">
            <a:avLst/>
          </a:prstGeom>
        </p:spPr>
      </p:pic>
    </p:spTree>
    <p:extLst>
      <p:ext uri="{BB962C8B-B14F-4D97-AF65-F5344CB8AC3E}">
        <p14:creationId xmlns:p14="http://schemas.microsoft.com/office/powerpoint/2010/main" val="3471242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Create Meta-Majors</a:t>
            </a:r>
          </a:p>
          <a:p>
            <a:pPr lvl="1"/>
            <a:r>
              <a:rPr lang="en-US" dirty="0" smtClean="0"/>
              <a:t>Based on Illinois priority pathways</a:t>
            </a:r>
          </a:p>
          <a:p>
            <a:pPr lvl="1"/>
            <a:r>
              <a:rPr lang="en-US" dirty="0" smtClean="0"/>
              <a:t>Place majors within Meta-Majors</a:t>
            </a:r>
          </a:p>
          <a:p>
            <a:pPr lvl="1"/>
            <a:r>
              <a:rPr lang="en-US" dirty="0" smtClean="0"/>
              <a:t>Develop unifying or underlying themes (A Narrative)</a:t>
            </a:r>
          </a:p>
          <a:p>
            <a:pPr marL="0" indent="0">
              <a:buNone/>
            </a:pPr>
            <a:r>
              <a:rPr lang="en-US" dirty="0" smtClean="0"/>
              <a:t> </a:t>
            </a:r>
            <a:endParaRPr lang="en-US" dirty="0"/>
          </a:p>
        </p:txBody>
      </p:sp>
    </p:spTree>
    <p:extLst>
      <p:ext uri="{BB962C8B-B14F-4D97-AF65-F5344CB8AC3E}">
        <p14:creationId xmlns:p14="http://schemas.microsoft.com/office/powerpoint/2010/main" val="1082895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a:t>Develop core courses for </a:t>
            </a:r>
            <a:r>
              <a:rPr lang="en-US" dirty="0" smtClean="0"/>
              <a:t>Meta-Majors</a:t>
            </a:r>
          </a:p>
          <a:p>
            <a:pPr lvl="1"/>
            <a:r>
              <a:rPr lang="en-US" dirty="0" smtClean="0"/>
              <a:t>Courses that help explore interest in Meta-Major</a:t>
            </a:r>
          </a:p>
          <a:p>
            <a:pPr lvl="1"/>
            <a:r>
              <a:rPr lang="en-US" dirty="0" smtClean="0"/>
              <a:t>Courses that satisfy both General Education and major requirements</a:t>
            </a:r>
          </a:p>
          <a:p>
            <a:pPr lvl="1"/>
            <a:r>
              <a:rPr lang="en-US" dirty="0" smtClean="0"/>
              <a:t>Courses that are easily transferrable to another major within the Meta-Major</a:t>
            </a:r>
            <a:endParaRPr lang="en-US" dirty="0"/>
          </a:p>
          <a:p>
            <a:endParaRPr lang="en-US" dirty="0"/>
          </a:p>
        </p:txBody>
      </p:sp>
    </p:spTree>
    <p:extLst>
      <p:ext uri="{BB962C8B-B14F-4D97-AF65-F5344CB8AC3E}">
        <p14:creationId xmlns:p14="http://schemas.microsoft.com/office/powerpoint/2010/main" val="2026866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pPr lvl="1"/>
            <a:endParaRPr lang="en-US" dirty="0" smtClean="0"/>
          </a:p>
          <a:p>
            <a:r>
              <a:rPr lang="en-US" dirty="0" smtClean="0"/>
              <a:t>Work </a:t>
            </a:r>
            <a:r>
              <a:rPr lang="en-US" dirty="0"/>
              <a:t>closely with other departments</a:t>
            </a:r>
          </a:p>
          <a:p>
            <a:pPr lvl="1"/>
            <a:r>
              <a:rPr lang="en-US" dirty="0"/>
              <a:t>Must be visually stimulating</a:t>
            </a:r>
          </a:p>
          <a:p>
            <a:pPr lvl="1"/>
            <a:r>
              <a:rPr lang="en-US" dirty="0"/>
              <a:t>Must be easy to access and utilize</a:t>
            </a:r>
          </a:p>
          <a:p>
            <a:pPr lvl="1"/>
            <a:r>
              <a:rPr lang="en-US" dirty="0"/>
              <a:t>Must be interactive and linked to resources</a:t>
            </a:r>
          </a:p>
          <a:p>
            <a:endParaRPr lang="en-US" dirty="0"/>
          </a:p>
        </p:txBody>
      </p:sp>
    </p:spTree>
    <p:extLst>
      <p:ext uri="{BB962C8B-B14F-4D97-AF65-F5344CB8AC3E}">
        <p14:creationId xmlns:p14="http://schemas.microsoft.com/office/powerpoint/2010/main" val="1197851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Further down the road…</a:t>
            </a:r>
          </a:p>
          <a:p>
            <a:pPr lvl="1"/>
            <a:r>
              <a:rPr lang="en-US" dirty="0" smtClean="0"/>
              <a:t>Meta-Majors should focus not just on student interests, but also on skills</a:t>
            </a:r>
          </a:p>
          <a:p>
            <a:pPr lvl="2"/>
            <a:r>
              <a:rPr lang="en-US" dirty="0" smtClean="0"/>
              <a:t>Interests may indicate one Meta-Major, but skill levels may indicate something else</a:t>
            </a:r>
          </a:p>
          <a:p>
            <a:pPr lvl="1"/>
            <a:r>
              <a:rPr lang="en-US" dirty="0" smtClean="0"/>
              <a:t>Meta-Majors will be linked to career and transfer resources</a:t>
            </a:r>
          </a:p>
          <a:p>
            <a:pPr lvl="2"/>
            <a:r>
              <a:rPr lang="en-US" dirty="0" smtClean="0"/>
              <a:t>We are not the final stop in the pathway or pipeline</a:t>
            </a:r>
          </a:p>
          <a:p>
            <a:pPr lvl="1"/>
            <a:r>
              <a:rPr lang="en-US" dirty="0" smtClean="0"/>
              <a:t>Meta-Majors will be fully incorporated into Sauk advising model</a:t>
            </a:r>
          </a:p>
        </p:txBody>
      </p:sp>
    </p:spTree>
    <p:extLst>
      <p:ext uri="{BB962C8B-B14F-4D97-AF65-F5344CB8AC3E}">
        <p14:creationId xmlns:p14="http://schemas.microsoft.com/office/powerpoint/2010/main" val="3294271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Gathering Input and Feedback…</a:t>
            </a:r>
          </a:p>
          <a:p>
            <a:endParaRPr lang="en-US" dirty="0"/>
          </a:p>
          <a:p>
            <a:endParaRPr lang="en-US" dirty="0" smtClean="0"/>
          </a:p>
          <a:p>
            <a:pPr marL="0" indent="0" algn="ctr">
              <a:buNone/>
            </a:pPr>
            <a:r>
              <a:rPr lang="en-US" dirty="0" smtClean="0"/>
              <a:t>This is where we need your help!</a:t>
            </a:r>
            <a:endParaRPr lang="en-US" dirty="0"/>
          </a:p>
        </p:txBody>
      </p:sp>
    </p:spTree>
    <p:extLst>
      <p:ext uri="{BB962C8B-B14F-4D97-AF65-F5344CB8AC3E}">
        <p14:creationId xmlns:p14="http://schemas.microsoft.com/office/powerpoint/2010/main" val="106974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a:t>
            </a:r>
            <a:endParaRPr lang="en-US" dirty="0"/>
          </a:p>
        </p:txBody>
      </p:sp>
      <p:sp>
        <p:nvSpPr>
          <p:cNvPr id="3" name="Content Placeholder 2"/>
          <p:cNvSpPr>
            <a:spLocks noGrp="1"/>
          </p:cNvSpPr>
          <p:nvPr>
            <p:ph idx="1"/>
          </p:nvPr>
        </p:nvSpPr>
        <p:spPr/>
        <p:txBody>
          <a:bodyPr/>
          <a:lstStyle/>
          <a:p>
            <a:endParaRPr lang="en-US" dirty="0" smtClean="0"/>
          </a:p>
          <a:p>
            <a:endParaRPr lang="en-US" dirty="0"/>
          </a:p>
          <a:p>
            <a:pPr marL="0" indent="0" algn="ctr">
              <a:buNone/>
            </a:pPr>
            <a:r>
              <a:rPr lang="en-US" dirty="0" smtClean="0"/>
              <a:t>Joe Bright</a:t>
            </a:r>
          </a:p>
          <a:p>
            <a:pPr marL="0" indent="0" algn="ctr">
              <a:buNone/>
            </a:pPr>
            <a:r>
              <a:rPr lang="en-US" dirty="0" smtClean="0"/>
              <a:t>815-835-6226</a:t>
            </a:r>
          </a:p>
          <a:p>
            <a:pPr marL="0" indent="0" algn="ctr">
              <a:buNone/>
            </a:pPr>
            <a:r>
              <a:rPr lang="en-US" dirty="0" smtClean="0"/>
              <a:t>Joe.a.bright@svcc.edu</a:t>
            </a:r>
            <a:endParaRPr lang="en-US" dirty="0"/>
          </a:p>
        </p:txBody>
      </p:sp>
    </p:spTree>
    <p:extLst>
      <p:ext uri="{BB962C8B-B14F-4D97-AF65-F5344CB8AC3E}">
        <p14:creationId xmlns:p14="http://schemas.microsoft.com/office/powerpoint/2010/main" val="1558178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Behavioral Economics: </a:t>
            </a:r>
            <a:r>
              <a:rPr lang="en-US" b="1" dirty="0"/>
              <a:t>Choice</a:t>
            </a:r>
            <a:endParaRPr lang="en-US" dirty="0"/>
          </a:p>
        </p:txBody>
      </p:sp>
      <p:sp>
        <p:nvSpPr>
          <p:cNvPr id="3" name="Content Placeholder 2"/>
          <p:cNvSpPr>
            <a:spLocks noGrp="1"/>
          </p:cNvSpPr>
          <p:nvPr>
            <p:ph idx="1"/>
          </p:nvPr>
        </p:nvSpPr>
        <p:spPr/>
        <p:txBody>
          <a:bodyPr/>
          <a:lstStyle/>
          <a:p>
            <a:r>
              <a:rPr lang="en-US" dirty="0"/>
              <a:t>Too much choice — especially uninformed choice — leads to indecision </a:t>
            </a:r>
            <a:r>
              <a:rPr lang="en-US" dirty="0" smtClean="0"/>
              <a:t>or </a:t>
            </a:r>
            <a:r>
              <a:rPr lang="en-US" dirty="0"/>
              <a:t>poor decisions</a:t>
            </a:r>
          </a:p>
        </p:txBody>
      </p:sp>
      <p:pic>
        <p:nvPicPr>
          <p:cNvPr id="4" name="Picture 3" descr="grad rated.png"/>
          <p:cNvPicPr>
            <a:picLocks noChangeAspect="1"/>
          </p:cNvPicPr>
          <p:nvPr/>
        </p:nvPicPr>
        <p:blipFill>
          <a:blip r:embed="rId3"/>
          <a:srcRect r="71866"/>
          <a:stretch>
            <a:fillRect/>
          </a:stretch>
        </p:blipFill>
        <p:spPr>
          <a:xfrm>
            <a:off x="1776561" y="3708213"/>
            <a:ext cx="2350726" cy="1828800"/>
          </a:xfrm>
          <a:prstGeom prst="rect">
            <a:avLst/>
          </a:prstGeom>
        </p:spPr>
      </p:pic>
      <p:sp>
        <p:nvSpPr>
          <p:cNvPr id="5" name="TextBox 4"/>
          <p:cNvSpPr txBox="1"/>
          <p:nvPr/>
        </p:nvSpPr>
        <p:spPr>
          <a:xfrm>
            <a:off x="4742333" y="4876151"/>
            <a:ext cx="2063109" cy="913070"/>
          </a:xfrm>
          <a:prstGeom prst="rect">
            <a:avLst/>
          </a:prstGeom>
          <a:noFill/>
        </p:spPr>
        <p:txBody>
          <a:bodyPr wrap="square" lIns="0" rIns="0" rtlCol="0">
            <a:spAutoFit/>
          </a:bodyPr>
          <a:lstStyle/>
          <a:p>
            <a:pPr algn="ctr"/>
            <a:r>
              <a:rPr lang="en-US" sz="8000" b="1" baseline="30000" dirty="0">
                <a:solidFill>
                  <a:srgbClr val="D2621E"/>
                </a:solidFill>
                <a:latin typeface="Rockwell"/>
              </a:rPr>
              <a:t>5.0%</a:t>
            </a:r>
            <a:endParaRPr lang="en-US" sz="6000" b="1" baseline="30000" dirty="0">
              <a:solidFill>
                <a:srgbClr val="D2621E"/>
              </a:solidFill>
              <a:latin typeface="Rockwell"/>
            </a:endParaRPr>
          </a:p>
        </p:txBody>
      </p:sp>
      <p:sp>
        <p:nvSpPr>
          <p:cNvPr id="6" name="Rectangle 5"/>
          <p:cNvSpPr/>
          <p:nvPr/>
        </p:nvSpPr>
        <p:spPr>
          <a:xfrm>
            <a:off x="4572000" y="3708213"/>
            <a:ext cx="2233442" cy="830997"/>
          </a:xfrm>
          <a:prstGeom prst="rect">
            <a:avLst/>
          </a:prstGeom>
        </p:spPr>
        <p:txBody>
          <a:bodyPr wrap="square">
            <a:spAutoFit/>
          </a:bodyPr>
          <a:lstStyle/>
          <a:p>
            <a:pPr algn="ctr"/>
            <a:r>
              <a:rPr lang="en-US" dirty="0"/>
              <a:t>On-Time Graduation Rates</a:t>
            </a:r>
            <a:br>
              <a:rPr lang="en-US" dirty="0"/>
            </a:br>
            <a:r>
              <a:rPr lang="en-US" sz="1200" dirty="0"/>
              <a:t>(Full-time students)</a:t>
            </a:r>
            <a:endParaRPr lang="en-US" dirty="0"/>
          </a:p>
        </p:txBody>
      </p:sp>
    </p:spTree>
    <p:extLst>
      <p:ext uri="{BB962C8B-B14F-4D97-AF65-F5344CB8AC3E}">
        <p14:creationId xmlns:p14="http://schemas.microsoft.com/office/powerpoint/2010/main" val="985784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470"/>
            <a:ext cx="8229600" cy="1143000"/>
          </a:xfrm>
        </p:spPr>
        <p:txBody>
          <a:bodyPr/>
          <a:lstStyle/>
          <a:p>
            <a:r>
              <a:rPr lang="en-US" sz="3600" dirty="0"/>
              <a:t>Too Many </a:t>
            </a:r>
            <a:r>
              <a:rPr lang="en-US" sz="3600" dirty="0" smtClean="0"/>
              <a:t>Credits</a:t>
            </a:r>
            <a:br>
              <a:rPr lang="en-US" sz="3600" dirty="0" smtClean="0"/>
            </a:br>
            <a:r>
              <a:rPr lang="en-US" sz="3600" dirty="0"/>
              <a:t>2-year</a:t>
            </a:r>
            <a:br>
              <a:rPr lang="en-US" sz="3600" dirty="0"/>
            </a:br>
            <a:r>
              <a:rPr lang="en-US" sz="3600" dirty="0"/>
              <a:t>Associate</a:t>
            </a:r>
            <a:br>
              <a:rPr lang="en-US" sz="3600" dirty="0"/>
            </a:br>
            <a:endParaRPr lang="en-US" sz="3600" dirty="0"/>
          </a:p>
        </p:txBody>
      </p:sp>
      <p:pic>
        <p:nvPicPr>
          <p:cNvPr id="4" name="Content Placeholder 3"/>
          <p:cNvPicPr>
            <a:picLocks noGrp="1" noChangeAspect="1"/>
          </p:cNvPicPr>
          <p:nvPr>
            <p:ph idx="1"/>
          </p:nvPr>
        </p:nvPicPr>
        <p:blipFill>
          <a:blip r:embed="rId3"/>
          <a:stretch>
            <a:fillRect/>
          </a:stretch>
        </p:blipFill>
        <p:spPr>
          <a:xfrm>
            <a:off x="3065062" y="2735931"/>
            <a:ext cx="3013875" cy="2254500"/>
          </a:xfrm>
          <a:prstGeom prst="rect">
            <a:avLst/>
          </a:prstGeom>
        </p:spPr>
      </p:pic>
      <p:sp>
        <p:nvSpPr>
          <p:cNvPr id="5" name="TextBox 4"/>
          <p:cNvSpPr txBox="1"/>
          <p:nvPr/>
        </p:nvSpPr>
        <p:spPr>
          <a:xfrm>
            <a:off x="3540444" y="2258623"/>
            <a:ext cx="2063109" cy="448413"/>
          </a:xfrm>
          <a:prstGeom prst="rect">
            <a:avLst/>
          </a:prstGeom>
          <a:noFill/>
        </p:spPr>
        <p:txBody>
          <a:bodyPr wrap="square" lIns="0" rIns="0" rtlCol="0">
            <a:spAutoFit/>
          </a:bodyPr>
          <a:lstStyle/>
          <a:p>
            <a:pPr algn="ctr">
              <a:lnSpc>
                <a:spcPts val="1340"/>
              </a:lnSpc>
            </a:pPr>
            <a:r>
              <a:rPr lang="en-US" sz="5400" b="1" dirty="0">
                <a:solidFill>
                  <a:srgbClr val="D2621E"/>
                </a:solidFill>
                <a:latin typeface="Rockwell"/>
              </a:rPr>
              <a:t>78.8</a:t>
            </a:r>
            <a:r>
              <a:rPr lang="en-US" sz="1600" b="1" dirty="0">
                <a:solidFill>
                  <a:srgbClr val="D2621E"/>
                </a:solidFill>
                <a:latin typeface="Rockwell"/>
              </a:rPr>
              <a:t/>
            </a:r>
            <a:br>
              <a:rPr lang="en-US" sz="1600" b="1" dirty="0">
                <a:solidFill>
                  <a:srgbClr val="D2621E"/>
                </a:solidFill>
                <a:latin typeface="Rockwell"/>
              </a:rPr>
            </a:br>
            <a:r>
              <a:rPr lang="en-US" sz="1600" b="1" dirty="0">
                <a:solidFill>
                  <a:srgbClr val="D2621E"/>
                </a:solidFill>
                <a:latin typeface="Rockwell"/>
              </a:rPr>
              <a:t>credits accumulated</a:t>
            </a:r>
          </a:p>
        </p:txBody>
      </p:sp>
      <p:sp>
        <p:nvSpPr>
          <p:cNvPr id="6" name="TextBox 5"/>
          <p:cNvSpPr txBox="1"/>
          <p:nvPr/>
        </p:nvSpPr>
        <p:spPr>
          <a:xfrm>
            <a:off x="3540443" y="5288427"/>
            <a:ext cx="2063109" cy="448413"/>
          </a:xfrm>
          <a:prstGeom prst="rect">
            <a:avLst/>
          </a:prstGeom>
          <a:noFill/>
        </p:spPr>
        <p:txBody>
          <a:bodyPr wrap="square" lIns="0" rIns="0" rtlCol="0">
            <a:spAutoFit/>
          </a:bodyPr>
          <a:lstStyle/>
          <a:p>
            <a:pPr algn="ctr">
              <a:lnSpc>
                <a:spcPts val="1340"/>
              </a:lnSpc>
            </a:pPr>
            <a:r>
              <a:rPr lang="en-US" sz="4000" b="1" dirty="0">
                <a:solidFill>
                  <a:prstClr val="black"/>
                </a:solidFill>
                <a:latin typeface="Rockwell"/>
              </a:rPr>
              <a:t>60</a:t>
            </a:r>
            <a:r>
              <a:rPr lang="en-US" sz="1600" b="1" dirty="0">
                <a:solidFill>
                  <a:prstClr val="black"/>
                </a:solidFill>
                <a:latin typeface="Rockwell"/>
              </a:rPr>
              <a:t/>
            </a:r>
            <a:br>
              <a:rPr lang="en-US" sz="1600" b="1" dirty="0">
                <a:solidFill>
                  <a:prstClr val="black"/>
                </a:solidFill>
                <a:latin typeface="Rockwell"/>
              </a:rPr>
            </a:br>
            <a:r>
              <a:rPr lang="en-US" sz="1600" b="1" dirty="0">
                <a:solidFill>
                  <a:prstClr val="black"/>
                </a:solidFill>
                <a:latin typeface="Rockwell"/>
              </a:rPr>
              <a:t>credits standard</a:t>
            </a:r>
          </a:p>
        </p:txBody>
      </p:sp>
    </p:spTree>
    <p:extLst>
      <p:ext uri="{BB962C8B-B14F-4D97-AF65-F5344CB8AC3E}">
        <p14:creationId xmlns:p14="http://schemas.microsoft.com/office/powerpoint/2010/main" val="901287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 Many Choices and </a:t>
            </a:r>
            <a:br>
              <a:rPr lang="en-US" dirty="0"/>
            </a:br>
            <a:r>
              <a:rPr lang="en-US" dirty="0"/>
              <a:t>Too Little Guidance</a:t>
            </a:r>
          </a:p>
        </p:txBody>
      </p:sp>
      <p:sp>
        <p:nvSpPr>
          <p:cNvPr id="3" name="Content Placeholder 2"/>
          <p:cNvSpPr>
            <a:spLocks noGrp="1"/>
          </p:cNvSpPr>
          <p:nvPr>
            <p:ph idx="1"/>
          </p:nvPr>
        </p:nvSpPr>
        <p:spPr>
          <a:xfrm>
            <a:off x="457200" y="1718631"/>
            <a:ext cx="8229600" cy="4407532"/>
          </a:xfrm>
        </p:spPr>
        <p:txBody>
          <a:bodyPr/>
          <a:lstStyle/>
          <a:p>
            <a:pPr>
              <a:spcBef>
                <a:spcPts val="0"/>
              </a:spcBef>
              <a:spcAft>
                <a:spcPts val="2500"/>
              </a:spcAft>
            </a:pPr>
            <a:r>
              <a:rPr lang="en-US" dirty="0"/>
              <a:t>Most colleges have more than 100 majors and hundreds of courses</a:t>
            </a:r>
          </a:p>
          <a:p>
            <a:pPr>
              <a:spcBef>
                <a:spcPts val="0"/>
              </a:spcBef>
              <a:spcAft>
                <a:spcPts val="2500"/>
              </a:spcAft>
            </a:pPr>
            <a:r>
              <a:rPr lang="en-US" dirty="0"/>
              <a:t>Most students are uncertain about their career interests</a:t>
            </a:r>
          </a:p>
          <a:p>
            <a:pPr>
              <a:spcBef>
                <a:spcPts val="0"/>
              </a:spcBef>
              <a:spcAft>
                <a:spcPts val="2500"/>
              </a:spcAft>
            </a:pPr>
            <a:r>
              <a:rPr lang="en-US" dirty="0"/>
              <a:t>45% of students haven’t seen a counselor by the third week of class</a:t>
            </a:r>
          </a:p>
          <a:p>
            <a:endParaRPr lang="en-US" dirty="0"/>
          </a:p>
        </p:txBody>
      </p:sp>
    </p:spTree>
    <p:extLst>
      <p:ext uri="{BB962C8B-B14F-4D97-AF65-F5344CB8AC3E}">
        <p14:creationId xmlns:p14="http://schemas.microsoft.com/office/powerpoint/2010/main" val="1587105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 Much Time to Degree</a:t>
            </a:r>
          </a:p>
        </p:txBody>
      </p:sp>
      <p:sp>
        <p:nvSpPr>
          <p:cNvPr id="3" name="Content Placeholder 2"/>
          <p:cNvSpPr>
            <a:spLocks noGrp="1"/>
          </p:cNvSpPr>
          <p:nvPr>
            <p:ph idx="1"/>
          </p:nvPr>
        </p:nvSpPr>
        <p:spPr/>
        <p:txBody>
          <a:bodyPr/>
          <a:lstStyle/>
          <a:p>
            <a:pPr marL="0" indent="0">
              <a:buNone/>
            </a:pPr>
            <a:r>
              <a:rPr lang="en-US" dirty="0">
                <a:solidFill>
                  <a:prstClr val="black"/>
                </a:solidFill>
                <a:latin typeface="Rockwell"/>
              </a:rPr>
              <a:t>Of those who graduate</a:t>
            </a:r>
            <a:r>
              <a:rPr lang="en-US" dirty="0" smtClean="0">
                <a:solidFill>
                  <a:prstClr val="black"/>
                </a:solidFill>
                <a:latin typeface="Rockwell"/>
              </a:rPr>
              <a:t>…</a:t>
            </a:r>
          </a:p>
          <a:p>
            <a:pPr marL="0" indent="0" algn="ctr">
              <a:buNone/>
            </a:pPr>
            <a:r>
              <a:rPr lang="en-US" dirty="0">
                <a:solidFill>
                  <a:prstClr val="black"/>
                </a:solidFill>
                <a:latin typeface="Rockwell"/>
              </a:rPr>
              <a:t>2-year</a:t>
            </a:r>
          </a:p>
          <a:p>
            <a:pPr marL="0" indent="0" algn="ctr">
              <a:buNone/>
            </a:pPr>
            <a:r>
              <a:rPr lang="en-US" sz="1800" dirty="0">
                <a:solidFill>
                  <a:prstClr val="black"/>
                </a:solidFill>
                <a:latin typeface="Rockwell"/>
              </a:rPr>
              <a:t>Associate</a:t>
            </a:r>
          </a:p>
          <a:p>
            <a:pPr marL="0" indent="0">
              <a:buNone/>
            </a:pPr>
            <a:endParaRPr lang="en-US" dirty="0">
              <a:solidFill>
                <a:prstClr val="black"/>
              </a:solidFill>
              <a:latin typeface="Rockwell"/>
            </a:endParaRPr>
          </a:p>
          <a:p>
            <a:endParaRPr lang="en-US" dirty="0"/>
          </a:p>
        </p:txBody>
      </p:sp>
      <p:grpSp>
        <p:nvGrpSpPr>
          <p:cNvPr id="4" name="Group 3"/>
          <p:cNvGrpSpPr/>
          <p:nvPr/>
        </p:nvGrpSpPr>
        <p:grpSpPr>
          <a:xfrm>
            <a:off x="3031068" y="3060741"/>
            <a:ext cx="3265967" cy="816118"/>
            <a:chOff x="1383807" y="4145494"/>
            <a:chExt cx="2057862" cy="514230"/>
          </a:xfrm>
        </p:grpSpPr>
        <p:pic>
          <p:nvPicPr>
            <p:cNvPr id="5" name="Picture 4"/>
            <p:cNvPicPr>
              <a:picLocks noChangeAspect="1"/>
            </p:cNvPicPr>
            <p:nvPr/>
          </p:nvPicPr>
          <p:blipFill>
            <a:blip r:embed="rId2"/>
            <a:srcRect r="13185"/>
            <a:stretch>
              <a:fillRect/>
            </a:stretch>
          </p:blipFill>
          <p:spPr>
            <a:xfrm>
              <a:off x="2995242" y="4145494"/>
              <a:ext cx="446427" cy="514230"/>
            </a:xfrm>
            <a:prstGeom prst="rect">
              <a:avLst/>
            </a:prstGeom>
          </p:spPr>
        </p:pic>
        <p:pic>
          <p:nvPicPr>
            <p:cNvPr id="6" name="Picture 5"/>
            <p:cNvPicPr>
              <a:picLocks noChangeAspect="1"/>
            </p:cNvPicPr>
            <p:nvPr/>
          </p:nvPicPr>
          <p:blipFill>
            <a:blip r:embed="rId3"/>
            <a:stretch>
              <a:fillRect/>
            </a:stretch>
          </p:blipFill>
          <p:spPr>
            <a:xfrm>
              <a:off x="1383807" y="4145494"/>
              <a:ext cx="1590898" cy="514230"/>
            </a:xfrm>
            <a:prstGeom prst="rect">
              <a:avLst/>
            </a:prstGeom>
          </p:spPr>
        </p:pic>
      </p:grpSp>
      <p:pic>
        <p:nvPicPr>
          <p:cNvPr id="7" name="Picture 6"/>
          <p:cNvPicPr>
            <a:picLocks noChangeAspect="1"/>
          </p:cNvPicPr>
          <p:nvPr/>
        </p:nvPicPr>
        <p:blipFill>
          <a:blip r:embed="rId4"/>
          <a:stretch>
            <a:fillRect/>
          </a:stretch>
        </p:blipFill>
        <p:spPr>
          <a:xfrm>
            <a:off x="3059778" y="3971580"/>
            <a:ext cx="3237257" cy="1030313"/>
          </a:xfrm>
          <a:prstGeom prst="rect">
            <a:avLst/>
          </a:prstGeom>
        </p:spPr>
      </p:pic>
    </p:spTree>
    <p:extLst>
      <p:ext uri="{BB962C8B-B14F-4D97-AF65-F5344CB8AC3E}">
        <p14:creationId xmlns:p14="http://schemas.microsoft.com/office/powerpoint/2010/main" val="1879860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Students are …</a:t>
            </a:r>
          </a:p>
        </p:txBody>
      </p:sp>
      <p:sp>
        <p:nvSpPr>
          <p:cNvPr id="4" name="Content Placeholder 4"/>
          <p:cNvSpPr>
            <a:spLocks noGrp="1"/>
          </p:cNvSpPr>
          <p:nvPr>
            <p:ph idx="1"/>
          </p:nvPr>
        </p:nvSpPr>
        <p:spPr>
          <a:xfrm>
            <a:off x="3090672" y="1417638"/>
            <a:ext cx="5596128" cy="4525963"/>
          </a:xfrm>
        </p:spPr>
        <p:txBody>
          <a:bodyPr/>
          <a:lstStyle/>
          <a:p>
            <a:pPr>
              <a:spcAft>
                <a:spcPts val="4200"/>
              </a:spcAft>
              <a:buNone/>
            </a:pPr>
            <a:r>
              <a:rPr lang="en-US" dirty="0" smtClean="0"/>
              <a:t>Taking too much time</a:t>
            </a:r>
          </a:p>
          <a:p>
            <a:pPr>
              <a:spcAft>
                <a:spcPts val="4200"/>
              </a:spcAft>
              <a:buNone/>
            </a:pPr>
            <a:r>
              <a:rPr lang="en-US" dirty="0" smtClean="0"/>
              <a:t>Taking too many credits</a:t>
            </a:r>
          </a:p>
          <a:p>
            <a:pPr>
              <a:spcAft>
                <a:spcPts val="4200"/>
              </a:spcAft>
              <a:buNone/>
            </a:pPr>
            <a:r>
              <a:rPr lang="en-US" dirty="0" smtClean="0"/>
              <a:t>Spending too much money</a:t>
            </a:r>
          </a:p>
          <a:p>
            <a:pPr>
              <a:spcAft>
                <a:spcPts val="4200"/>
              </a:spcAft>
              <a:buNone/>
            </a:pPr>
            <a:r>
              <a:rPr lang="en-US" dirty="0" smtClean="0"/>
              <a:t>Not graduating</a:t>
            </a:r>
            <a:endParaRPr lang="en-US" dirty="0"/>
          </a:p>
        </p:txBody>
      </p:sp>
      <p:pic>
        <p:nvPicPr>
          <p:cNvPr id="5" name="Picture 4"/>
          <p:cNvPicPr>
            <a:picLocks noChangeAspect="1"/>
          </p:cNvPicPr>
          <p:nvPr/>
        </p:nvPicPr>
        <p:blipFill>
          <a:blip r:embed="rId2"/>
          <a:stretch>
            <a:fillRect/>
          </a:stretch>
        </p:blipFill>
        <p:spPr>
          <a:xfrm>
            <a:off x="1920210" y="1417638"/>
            <a:ext cx="695004" cy="695004"/>
          </a:xfrm>
          <a:prstGeom prst="rect">
            <a:avLst/>
          </a:prstGeom>
        </p:spPr>
      </p:pic>
      <p:pic>
        <p:nvPicPr>
          <p:cNvPr id="6" name="Picture 5"/>
          <p:cNvPicPr>
            <a:picLocks noChangeAspect="1"/>
          </p:cNvPicPr>
          <p:nvPr/>
        </p:nvPicPr>
        <p:blipFill>
          <a:blip r:embed="rId3"/>
          <a:stretch>
            <a:fillRect/>
          </a:stretch>
        </p:blipFill>
        <p:spPr>
          <a:xfrm>
            <a:off x="1795231" y="2560638"/>
            <a:ext cx="944962" cy="816935"/>
          </a:xfrm>
          <a:prstGeom prst="rect">
            <a:avLst/>
          </a:prstGeom>
        </p:spPr>
      </p:pic>
      <p:pic>
        <p:nvPicPr>
          <p:cNvPr id="7" name="Picture 6"/>
          <p:cNvPicPr>
            <a:picLocks noChangeAspect="1"/>
          </p:cNvPicPr>
          <p:nvPr/>
        </p:nvPicPr>
        <p:blipFill>
          <a:blip r:embed="rId4"/>
          <a:stretch>
            <a:fillRect/>
          </a:stretch>
        </p:blipFill>
        <p:spPr>
          <a:xfrm>
            <a:off x="1697688" y="3680619"/>
            <a:ext cx="1024217" cy="615749"/>
          </a:xfrm>
          <a:prstGeom prst="rect">
            <a:avLst/>
          </a:prstGeom>
        </p:spPr>
      </p:pic>
      <p:pic>
        <p:nvPicPr>
          <p:cNvPr id="8" name="Picture 7"/>
          <p:cNvPicPr>
            <a:picLocks noChangeAspect="1"/>
          </p:cNvPicPr>
          <p:nvPr/>
        </p:nvPicPr>
        <p:blipFill>
          <a:blip r:embed="rId5"/>
          <a:stretch>
            <a:fillRect/>
          </a:stretch>
        </p:blipFill>
        <p:spPr>
          <a:xfrm>
            <a:off x="1850100" y="4599414"/>
            <a:ext cx="890093" cy="725487"/>
          </a:xfrm>
          <a:prstGeom prst="rect">
            <a:avLst/>
          </a:prstGeom>
        </p:spPr>
      </p:pic>
    </p:spTree>
    <p:extLst>
      <p:ext uri="{BB962C8B-B14F-4D97-AF65-F5344CB8AC3E}">
        <p14:creationId xmlns:p14="http://schemas.microsoft.com/office/powerpoint/2010/main" val="1040002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1219" y="4406747"/>
            <a:ext cx="8744308" cy="1600200"/>
          </a:xfrm>
          <a:prstGeom prst="rect">
            <a:avLst/>
          </a:prstGeom>
        </p:spPr>
      </p:pic>
      <p:sp>
        <p:nvSpPr>
          <p:cNvPr id="3" name="Content Placeholder 2"/>
          <p:cNvSpPr>
            <a:spLocks noGrp="1"/>
          </p:cNvSpPr>
          <p:nvPr>
            <p:ph idx="1"/>
          </p:nvPr>
        </p:nvSpPr>
        <p:spPr>
          <a:xfrm>
            <a:off x="436706" y="784952"/>
            <a:ext cx="8378329" cy="4525963"/>
          </a:xfrm>
        </p:spPr>
        <p:txBody>
          <a:bodyPr/>
          <a:lstStyle/>
          <a:p>
            <a:pPr marL="0" indent="0">
              <a:buNone/>
            </a:pPr>
            <a:r>
              <a:rPr lang="en-US" sz="3600" u="sng" dirty="0"/>
              <a:t>Statewide </a:t>
            </a:r>
            <a:r>
              <a:rPr lang="en-US" sz="3600" u="sng" dirty="0" smtClean="0"/>
              <a:t>Initiative: HB 5729 </a:t>
            </a:r>
            <a:endParaRPr lang="en-US" sz="3600" u="sng" dirty="0"/>
          </a:p>
          <a:p>
            <a:r>
              <a:rPr lang="en-US" sz="3600" dirty="0" smtClean="0"/>
              <a:t>Postsecondary </a:t>
            </a:r>
            <a:r>
              <a:rPr lang="en-US" sz="3600" dirty="0"/>
              <a:t>&amp; Workforce Readiness Act</a:t>
            </a:r>
          </a:p>
          <a:p>
            <a:r>
              <a:rPr lang="en-US" sz="3600" dirty="0" err="1" smtClean="0"/>
              <a:t>PaCE</a:t>
            </a:r>
            <a:r>
              <a:rPr lang="en-US" sz="3600" dirty="0" smtClean="0"/>
              <a:t> Initiative</a:t>
            </a:r>
          </a:p>
          <a:p>
            <a:r>
              <a:rPr lang="en-US" sz="3600" dirty="0" smtClean="0"/>
              <a:t>Following local &amp; statewide workforce data </a:t>
            </a:r>
            <a:endParaRPr lang="en-US" sz="3600" dirty="0"/>
          </a:p>
        </p:txBody>
      </p:sp>
    </p:spTree>
    <p:extLst>
      <p:ext uri="{BB962C8B-B14F-4D97-AF65-F5344CB8AC3E}">
        <p14:creationId xmlns:p14="http://schemas.microsoft.com/office/powerpoint/2010/main" val="37908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PaCE</a:t>
            </a:r>
            <a:r>
              <a:rPr lang="en-US" dirty="0" smtClean="0"/>
              <a:t> Initiative </a:t>
            </a:r>
            <a:endParaRPr lang="en-US" dirty="0"/>
          </a:p>
        </p:txBody>
      </p:sp>
      <p:pic>
        <p:nvPicPr>
          <p:cNvPr id="4" name="Content Placeholder 3"/>
          <p:cNvPicPr>
            <a:picLocks noGrp="1" noChangeAspect="1"/>
          </p:cNvPicPr>
          <p:nvPr>
            <p:ph idx="1"/>
          </p:nvPr>
        </p:nvPicPr>
        <p:blipFill>
          <a:blip r:embed="rId3"/>
          <a:stretch>
            <a:fillRect/>
          </a:stretch>
        </p:blipFill>
        <p:spPr>
          <a:xfrm>
            <a:off x="286440" y="1013553"/>
            <a:ext cx="8552530" cy="4969392"/>
          </a:xfrm>
          <a:prstGeom prst="rect">
            <a:avLst/>
          </a:prstGeom>
        </p:spPr>
      </p:pic>
    </p:spTree>
    <p:extLst>
      <p:ext uri="{BB962C8B-B14F-4D97-AF65-F5344CB8AC3E}">
        <p14:creationId xmlns:p14="http://schemas.microsoft.com/office/powerpoint/2010/main" val="1810744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components include</a:t>
            </a:r>
            <a:endParaRPr lang="en-US" dirty="0"/>
          </a:p>
        </p:txBody>
      </p:sp>
      <p:sp>
        <p:nvSpPr>
          <p:cNvPr id="4" name="Content Placeholder 2"/>
          <p:cNvSpPr>
            <a:spLocks noGrp="1"/>
          </p:cNvSpPr>
          <p:nvPr>
            <p:ph idx="1"/>
          </p:nvPr>
        </p:nvSpPr>
        <p:spPr>
          <a:xfrm>
            <a:off x="457200" y="1291727"/>
            <a:ext cx="8229600" cy="4525963"/>
          </a:xfrm>
        </p:spPr>
        <p:txBody>
          <a:bodyPr>
            <a:normAutofit lnSpcReduction="10000"/>
          </a:bodyPr>
          <a:lstStyle/>
          <a:p>
            <a:pPr marL="1517904" indent="-514350">
              <a:spcBef>
                <a:spcPts val="0"/>
              </a:spcBef>
              <a:spcAft>
                <a:spcPts val="2500"/>
              </a:spcAft>
              <a:buFont typeface="+mj-lt"/>
              <a:buAutoNum type="arabicPeriod"/>
            </a:pPr>
            <a:r>
              <a:rPr lang="en-US" dirty="0"/>
              <a:t>D</a:t>
            </a:r>
            <a:r>
              <a:rPr lang="en-US" dirty="0" smtClean="0"/>
              <a:t>efault pathways </a:t>
            </a:r>
          </a:p>
          <a:p>
            <a:pPr marL="1517904" indent="-514350">
              <a:spcBef>
                <a:spcPts val="0"/>
              </a:spcBef>
              <a:spcAft>
                <a:spcPts val="2500"/>
              </a:spcAft>
              <a:buFont typeface="+mj-lt"/>
              <a:buAutoNum type="arabicPeriod"/>
            </a:pPr>
            <a:r>
              <a:rPr lang="en-US" dirty="0" smtClean="0"/>
              <a:t>Informed Choice</a:t>
            </a:r>
          </a:p>
          <a:p>
            <a:pPr marL="1517904" indent="-514350">
              <a:spcBef>
                <a:spcPts val="0"/>
              </a:spcBef>
              <a:spcAft>
                <a:spcPts val="2500"/>
              </a:spcAft>
              <a:buFont typeface="+mj-lt"/>
              <a:buAutoNum type="arabicPeriod"/>
            </a:pPr>
            <a:r>
              <a:rPr lang="en-US" dirty="0" smtClean="0"/>
              <a:t>Meta-Majors</a:t>
            </a:r>
          </a:p>
          <a:p>
            <a:pPr marL="1517904" indent="-514350">
              <a:spcBef>
                <a:spcPts val="0"/>
              </a:spcBef>
              <a:spcAft>
                <a:spcPts val="2500"/>
              </a:spcAft>
              <a:buFont typeface="+mj-lt"/>
              <a:buAutoNum type="arabicPeriod"/>
            </a:pPr>
            <a:r>
              <a:rPr lang="en-US" dirty="0" smtClean="0"/>
              <a:t>Academic Maps</a:t>
            </a:r>
          </a:p>
          <a:p>
            <a:pPr marL="1517904" indent="-514350">
              <a:spcBef>
                <a:spcPts val="0"/>
              </a:spcBef>
              <a:spcAft>
                <a:spcPts val="2500"/>
              </a:spcAft>
              <a:buFont typeface="+mj-lt"/>
              <a:buAutoNum type="arabicPeriod"/>
            </a:pPr>
            <a:r>
              <a:rPr lang="en-US" dirty="0" smtClean="0"/>
              <a:t>Milestone courses</a:t>
            </a:r>
          </a:p>
          <a:p>
            <a:pPr marL="1517904" indent="-514350">
              <a:spcBef>
                <a:spcPts val="0"/>
              </a:spcBef>
              <a:spcAft>
                <a:spcPts val="2500"/>
              </a:spcAft>
              <a:buFont typeface="+mj-lt"/>
              <a:buAutoNum type="arabicPeriod"/>
            </a:pPr>
            <a:r>
              <a:rPr lang="en-US" dirty="0" smtClean="0"/>
              <a:t>Intrusive advising</a:t>
            </a:r>
          </a:p>
        </p:txBody>
      </p:sp>
    </p:spTree>
    <p:extLst>
      <p:ext uri="{BB962C8B-B14F-4D97-AF65-F5344CB8AC3E}">
        <p14:creationId xmlns:p14="http://schemas.microsoft.com/office/powerpoint/2010/main" val="16688497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473</TotalTime>
  <Words>879</Words>
  <Application>Microsoft Office PowerPoint</Application>
  <PresentationFormat>On-screen Show (4:3)</PresentationFormat>
  <Paragraphs>104</Paragraphs>
  <Slides>19</Slides>
  <Notes>10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Rockwell</vt:lpstr>
      <vt:lpstr>Office Theme</vt:lpstr>
      <vt:lpstr>Meta Majors: Pathways</vt:lpstr>
      <vt:lpstr>Behavioral Economics: Choice</vt:lpstr>
      <vt:lpstr>Too Many Credits 2-year Associate </vt:lpstr>
      <vt:lpstr>Too Many Choices and  Too Little Guidance</vt:lpstr>
      <vt:lpstr>Too Much Time to Degree</vt:lpstr>
      <vt:lpstr>Students are …</vt:lpstr>
      <vt:lpstr>PowerPoint Presentation</vt:lpstr>
      <vt:lpstr>PaCE Initiative </vt:lpstr>
      <vt:lpstr>Key components include</vt:lpstr>
      <vt:lpstr>What is Sauk working on?</vt:lpstr>
      <vt:lpstr>PowerPoint Presentation</vt:lpstr>
      <vt:lpstr>PowerPoint Presentation</vt:lpstr>
      <vt:lpstr>PowerPoint Presentation</vt:lpstr>
      <vt:lpstr>Next Steps</vt:lpstr>
      <vt:lpstr>Next Steps</vt:lpstr>
      <vt:lpstr>Next Steps</vt:lpstr>
      <vt:lpstr>Next Steps</vt:lpstr>
      <vt:lpstr>Next Steps</vt:lpstr>
      <vt:lpstr>Contact Info</vt:lpstr>
    </vt:vector>
  </TitlesOfParts>
  <Company>Sauk Valley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Bumba</dc:creator>
  <cp:lastModifiedBy>joe.a.bright</cp:lastModifiedBy>
  <cp:revision>25</cp:revision>
  <dcterms:created xsi:type="dcterms:W3CDTF">2015-08-20T14:04:59Z</dcterms:created>
  <dcterms:modified xsi:type="dcterms:W3CDTF">2018-02-02T14:21:00Z</dcterms:modified>
</cp:coreProperties>
</file>