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7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8.xml" ContentType="application/vnd.openxmlformats-officedocument.presentationml.notesSlide+xml"/>
  <Override PartName="/ppt/comments/comment3.xml" ContentType="application/vnd.openxmlformats-officedocument.presentationml.comments+xml"/>
  <Override PartName="/ppt/notesSlides/notesSlide9.xml" ContentType="application/vnd.openxmlformats-officedocument.presentationml.notesSlide+xml"/>
  <Override PartName="/ppt/comments/comment4.xml" ContentType="application/vnd.openxmlformats-officedocument.presentationml.comment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omments/comment5.xml" ContentType="application/vnd.openxmlformats-officedocument.presentationml.comments+xml"/>
  <Override PartName="/ppt/notesSlides/notesSlide14.xml" ContentType="application/vnd.openxmlformats-officedocument.presentationml.notesSlide+xml"/>
  <Override PartName="/ppt/comments/comment6.xml" ContentType="application/vnd.openxmlformats-officedocument.presentationml.comments+xml"/>
  <Override PartName="/ppt/notesSlides/notesSlide15.xml" ContentType="application/vnd.openxmlformats-officedocument.presentationml.notesSlide+xml"/>
  <Override PartName="/ppt/comments/comment7.xml" ContentType="application/vnd.openxmlformats-officedocument.presentationml.comments+xml"/>
  <Override PartName="/ppt/notesSlides/notesSlide16.xml" ContentType="application/vnd.openxmlformats-officedocument.presentationml.notesSlide+xml"/>
  <Override PartName="/ppt/comments/comment8.xml" ContentType="application/vnd.openxmlformats-officedocument.presentationml.comments+xml"/>
  <Override PartName="/ppt/notesSlides/notesSlide17.xml" ContentType="application/vnd.openxmlformats-officedocument.presentationml.notesSlide+xml"/>
  <Override PartName="/ppt/comments/comment9.xml" ContentType="application/vnd.openxmlformats-officedocument.presentationml.comments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84" r:id="rId1"/>
  </p:sldMasterIdLst>
  <p:notesMasterIdLst>
    <p:notesMasterId r:id="rId22"/>
  </p:notesMasterIdLst>
  <p:sldIdLst>
    <p:sldId id="272" r:id="rId2"/>
    <p:sldId id="280" r:id="rId3"/>
    <p:sldId id="273" r:id="rId4"/>
    <p:sldId id="274" r:id="rId5"/>
    <p:sldId id="275" r:id="rId6"/>
    <p:sldId id="276" r:id="rId7"/>
    <p:sldId id="281" r:id="rId8"/>
    <p:sldId id="282" r:id="rId9"/>
    <p:sldId id="283" r:id="rId10"/>
    <p:sldId id="277" r:id="rId11"/>
    <p:sldId id="284" r:id="rId12"/>
    <p:sldId id="290" r:id="rId13"/>
    <p:sldId id="289" r:id="rId14"/>
    <p:sldId id="285" r:id="rId15"/>
    <p:sldId id="278" r:id="rId16"/>
    <p:sldId id="279" r:id="rId17"/>
    <p:sldId id="291" r:id="rId18"/>
    <p:sldId id="287" r:id="rId19"/>
    <p:sldId id="286" r:id="rId20"/>
    <p:sldId id="288" r:id="rId21"/>
  </p:sldIdLst>
  <p:sldSz cx="12192000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ny McCombie" initials="TM" lastIdx="26" clrIdx="0">
    <p:extLst>
      <p:ext uri="{19B8F6BF-5375-455C-9EA6-DF929625EA0E}">
        <p15:presenceInfo xmlns:p15="http://schemas.microsoft.com/office/powerpoint/2012/main" userId="e78d183ce7c2f51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07" autoAdjust="0"/>
  </p:normalViewPr>
  <p:slideViewPr>
    <p:cSldViewPr snapToGrid="0">
      <p:cViewPr varScale="1">
        <p:scale>
          <a:sx n="104" d="100"/>
          <a:sy n="104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2-01T20:45:15.417" idx="1">
    <p:pos x="1645" y="1245"/>
    <p:text>In 2017 Illinois dropped from the 5th largest to the 6 largest state in the nation. Illinois is only 1 of 7 states that has seen a negative growth.</p:text>
    <p:extLst>
      <p:ext uri="{C676402C-5697-4E1C-873F-D02D1690AC5C}">
        <p15:threadingInfo xmlns:p15="http://schemas.microsoft.com/office/powerpoint/2012/main" timeZoneBias="360"/>
      </p:ext>
    </p:extLst>
  </p:cm>
  <p:cm authorId="1" dt="2018-02-01T20:48:55.909" idx="3">
    <p:pos x="1645" y="1341"/>
    <p:text>Where do you think they are going?  IA and WI each grew since 2010 by 1M and MO, IN and KY grew between 98,000-150,000 people.</p:text>
    <p:extLst>
      <p:ext uri="{C676402C-5697-4E1C-873F-D02D1690AC5C}">
        <p15:threadingInfo xmlns:p15="http://schemas.microsoft.com/office/powerpoint/2012/main" timeZoneBias="360">
          <p15:parentCm authorId="1" idx="1"/>
        </p15:threadingInfo>
      </p:ext>
    </p:extLst>
  </p:cm>
  <p:cm authorId="1" dt="2018-02-01T20:46:06.622" idx="2">
    <p:pos x="400" y="3897"/>
    <p:text>Why do people stay??  Schools, employment (family business/farm)... ask for examples.  IL doesn't tax our retirement!</p:text>
    <p:extLst>
      <p:ext uri="{C676402C-5697-4E1C-873F-D02D1690AC5C}">
        <p15:threadingInfo xmlns:p15="http://schemas.microsoft.com/office/powerpoint/2012/main" timeZoneBias="3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2-01T20:50:26.500" idx="5">
    <p:pos x="4020" y="3561"/>
    <p:text>Entry level jobs in Whiteside County - average entry level is $9.73, medium level $15.30 and skilled level average pay is $23.79/hour</p:text>
    <p:extLst>
      <p:ext uri="{C676402C-5697-4E1C-873F-D02D1690AC5C}">
        <p15:threadingInfo xmlns:p15="http://schemas.microsoft.com/office/powerpoint/2012/main" timeZoneBias="360"/>
      </p:ext>
    </p:extLst>
  </p:cm>
  <p:cm authorId="1" dt="2018-02-02T07:53:50.974" idx="24">
    <p:pos x="2655" y="2924"/>
    <p:text>just this morning - accounced US still at 4.1%</p:text>
    <p:extLst>
      <p:ext uri="{C676402C-5697-4E1C-873F-D02D1690AC5C}">
        <p15:threadingInfo xmlns:p15="http://schemas.microsoft.com/office/powerpoint/2012/main" timeZoneBias="36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2-01T22:06:34.320" idx="9">
    <p:pos x="2147" y="1391"/>
    <p:text>1 of every 5 jobs are AG related</p:text>
    <p:extLst>
      <p:ext uri="{C676402C-5697-4E1C-873F-D02D1690AC5C}">
        <p15:threadingInfo xmlns:p15="http://schemas.microsoft.com/office/powerpoint/2012/main" timeZoneBias="360"/>
      </p:ext>
    </p:extLst>
  </p:cm>
  <p:cm authorId="1" dt="2018-02-01T22:07:08.354" idx="10">
    <p:pos x="2147" y="1487"/>
    <p:text>MFG - what in this room has not been manufactured - people and air</p:text>
    <p:extLst>
      <p:ext uri="{C676402C-5697-4E1C-873F-D02D1690AC5C}">
        <p15:threadingInfo xmlns:p15="http://schemas.microsoft.com/office/powerpoint/2012/main" timeZoneBias="360">
          <p15:parentCm authorId="1" idx="9"/>
        </p15:threadingInfo>
      </p:ext>
    </p:extLst>
  </p:cm>
  <p:cm authorId="1" dt="2018-02-01T22:07:28.631" idx="11">
    <p:pos x="2147" y="1583"/>
    <p:text>I88, 80, 20, 74</p:text>
    <p:extLst>
      <p:ext uri="{C676402C-5697-4E1C-873F-D02D1690AC5C}">
        <p15:threadingInfo xmlns:p15="http://schemas.microsoft.com/office/powerpoint/2012/main" timeZoneBias="360">
          <p15:parentCm authorId="1" idx="9"/>
        </p15:threadingInfo>
      </p:ext>
    </p:extLst>
  </p:cm>
  <p:cm authorId="1" dt="2018-02-01T22:07:44.419" idx="12">
    <p:pos x="2147" y="1679"/>
    <p:text>BNSF, UP and CP</p:text>
    <p:extLst>
      <p:ext uri="{C676402C-5697-4E1C-873F-D02D1690AC5C}">
        <p15:threadingInfo xmlns:p15="http://schemas.microsoft.com/office/powerpoint/2012/main" timeZoneBias="360">
          <p15:parentCm authorId="1" idx="9"/>
        </p15:threadingInfo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2-02T07:54:56.878" idx="25">
    <p:pos x="3840" y="1809"/>
    <p:text>$15B prior to budget... refinanced $6B and now standing w/ about $8B. Pension debt - depends who you ask... about $200B</p:text>
    <p:extLst>
      <p:ext uri="{C676402C-5697-4E1C-873F-D02D1690AC5C}">
        <p15:threadingInfo xmlns:p15="http://schemas.microsoft.com/office/powerpoint/2012/main" timeZoneBias="360"/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2-01T21:10:36.805" idx="6">
    <p:pos x="495" y="681"/>
    <p:text>Net Sales &amp; Revenues - $26B</p:text>
    <p:extLst>
      <p:ext uri="{C676402C-5697-4E1C-873F-D02D1690AC5C}">
        <p15:threadingInfo xmlns:p15="http://schemas.microsoft.com/office/powerpoint/2012/main" timeZoneBias="360"/>
      </p:ext>
    </p:extLst>
  </p:cm>
  <p:cm authorId="1" dt="2018-02-01T21:12:29.637" idx="7">
    <p:pos x="495" y="777"/>
    <p:text>Employess - WW 56,000 w/ 28,000 in the US and Canada w/ 7,800 in IL (4400 living in state/6100 retirees)</p:text>
    <p:extLst>
      <p:ext uri="{C676402C-5697-4E1C-873F-D02D1690AC5C}">
        <p15:threadingInfo xmlns:p15="http://schemas.microsoft.com/office/powerpoint/2012/main" timeZoneBias="360">
          <p15:parentCm authorId="1" idx="6"/>
        </p15:threadingInfo>
      </p:ext>
    </p:extLs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2-02T11:23:21.047" idx="26">
    <p:pos x="1926" y="2461"/>
    <p:text>What else??</p:text>
    <p:extLst>
      <p:ext uri="{C676402C-5697-4E1C-873F-D02D1690AC5C}">
        <p15:threadingInfo xmlns:p15="http://schemas.microsoft.com/office/powerpoint/2012/main" timeZoneBias="360"/>
      </p:ext>
    </p:extLst>
  </p:cm>
</p:cmLst>
</file>

<file path=ppt/comments/comment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2-01T22:05:51.966" idx="8">
    <p:pos x="1466" y="2275"/>
    <p:text>Whiteside Area Career Center</p:text>
    <p:extLst>
      <p:ext uri="{C676402C-5697-4E1C-873F-D02D1690AC5C}">
        <p15:threadingInfo xmlns:p15="http://schemas.microsoft.com/office/powerpoint/2012/main" timeZoneBias="360"/>
      </p:ext>
    </p:extLst>
  </p:cm>
  <p:cm authorId="1" dt="2018-02-01T22:09:07.772" idx="13">
    <p:pos x="1466" y="2371"/>
    <p:text>Read Nik's Testimony</p:text>
    <p:extLst>
      <p:ext uri="{C676402C-5697-4E1C-873F-D02D1690AC5C}">
        <p15:threadingInfo xmlns:p15="http://schemas.microsoft.com/office/powerpoint/2012/main" timeZoneBias="360">
          <p15:parentCm authorId="1" idx="8"/>
        </p15:threadingInfo>
      </p:ext>
    </p:extLst>
  </p:cm>
</p:cmLst>
</file>

<file path=ppt/comments/comment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2-01T22:12:27.328" idx="14">
    <p:pos x="1670" y="1547"/>
    <p:text>Shovel Ready - Toyota/Amazon</p:text>
    <p:extLst>
      <p:ext uri="{C676402C-5697-4E1C-873F-D02D1690AC5C}">
        <p15:threadingInfo xmlns:p15="http://schemas.microsoft.com/office/powerpoint/2012/main" timeZoneBias="360"/>
      </p:ext>
    </p:extLst>
  </p:cm>
  <p:cm authorId="1" dt="2018-02-01T22:16:24.106" idx="17">
    <p:pos x="2042" y="2595"/>
    <p:text>Family look at test scores, class offerings, class sizes, etc</p:text>
    <p:extLst>
      <p:ext uri="{C676402C-5697-4E1C-873F-D02D1690AC5C}">
        <p15:threadingInfo xmlns:p15="http://schemas.microsoft.com/office/powerpoint/2012/main" timeZoneBias="360"/>
      </p:ext>
    </p:extLst>
  </p:cm>
  <p:cm authorId="1" dt="2018-02-01T22:16:39.688" idx="18">
    <p:pos x="4451" y="2048"/>
    <p:text>Rehab - Added downtown living spaces - Loft</p:text>
    <p:extLst>
      <p:ext uri="{C676402C-5697-4E1C-873F-D02D1690AC5C}">
        <p15:threadingInfo xmlns:p15="http://schemas.microsoft.com/office/powerpoint/2012/main" timeZoneBias="360"/>
      </p:ext>
    </p:extLst>
  </p:cm>
  <p:cm authorId="1" dt="2018-02-01T22:17:38.636" idx="19">
    <p:pos x="6272" y="3444"/>
    <p:text>Bring a younger and varied workforce to the area - sustainability</p:text>
    <p:extLst>
      <p:ext uri="{C676402C-5697-4E1C-873F-D02D1690AC5C}">
        <p15:threadingInfo xmlns:p15="http://schemas.microsoft.com/office/powerpoint/2012/main" timeZoneBias="360"/>
      </p:ext>
    </p:extLst>
  </p:cm>
</p:cmLst>
</file>

<file path=ppt/comments/comment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2-01T22:19:02.454" idx="20">
    <p:pos x="2019" y="2374"/>
    <p:text>If you fail to plan… you plan to fail.</p:text>
    <p:extLst>
      <p:ext uri="{C676402C-5697-4E1C-873F-D02D1690AC5C}">
        <p15:threadingInfo xmlns:p15="http://schemas.microsoft.com/office/powerpoint/2012/main" timeZoneBias="360"/>
      </p:ext>
    </p:extLst>
  </p:cm>
  <p:cm authorId="1" dt="2018-02-01T22:19:14.026" idx="21">
    <p:pos x="3968" y="3293"/>
    <p:text>Open primary, independent maps, term limits</p:text>
    <p:extLst>
      <p:ext uri="{C676402C-5697-4E1C-873F-D02D1690AC5C}">
        <p15:threadingInfo xmlns:p15="http://schemas.microsoft.com/office/powerpoint/2012/main" timeZoneBias="360"/>
      </p:ext>
    </p:extLst>
  </p:cm>
  <p:cm authorId="1" dt="2018-02-01T22:21:18.128" idx="22">
    <p:pos x="3968" y="3389"/>
    <p:text>Workers comp, property tax, education funding</p:text>
    <p:extLst>
      <p:ext uri="{C676402C-5697-4E1C-873F-D02D1690AC5C}">
        <p15:threadingInfo xmlns:p15="http://schemas.microsoft.com/office/powerpoint/2012/main" timeZoneBias="360">
          <p15:parentCm authorId="1" idx="21"/>
        </p15:threadingInfo>
      </p:ext>
    </p:extLst>
  </p:cm>
  <p:cm authorId="1" dt="2018-02-01T22:21:25.403" idx="23">
    <p:pos x="4369" y="1786"/>
    <p:text>Apprentiseship programs/internships, mfg days/trips/camps - prove more out there</p:text>
    <p:extLst>
      <p:ext uri="{C676402C-5697-4E1C-873F-D02D1690AC5C}">
        <p15:threadingInfo xmlns:p15="http://schemas.microsoft.com/office/powerpoint/2012/main" timeZoneBias="3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D4573-58E7-4156-A133-2731F5F8D1A6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B0CF2-7F87-4E02-A248-870047730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3318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2575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0511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7004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9615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6348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9023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0725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869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35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801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942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245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2272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0106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536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1368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970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783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Rectangle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Straight Connector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1D30-C0A0-4124-A783-34D9F15FA0FE}" type="datetime1">
              <a:rPr lang="en-US" smtClean="0"/>
              <a:t>2/2/2018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D5871-AB0F-4B3D-8861-97E78CB7B47E}" type="datetime1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8406-4C3F-4F3E-80BD-A22568EA37EB}" type="datetime1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28077-7188-48C5-8679-2287FAC952E9}" type="datetime1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B740-6776-4EE9-99FD-96D592FA5A23}" type="datetime1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6BD99-6FFD-46C5-B5E2-43A34BDA2566}" type="datetime1">
              <a:rPr lang="en-US" smtClean="0"/>
              <a:t>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678E-214C-4CF8-97C7-95015FB02960}" type="datetime1">
              <a:rPr lang="en-US" smtClean="0"/>
              <a:t>2/2/2018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660E0-FA77-4473-A859-74127B089143}" type="datetime1">
              <a:rPr lang="en-US" smtClean="0"/>
              <a:t>2/2/2018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8D7B8-9F07-4899-827D-5F3CFDDEB574}" type="datetime1">
              <a:rPr lang="en-US" smtClean="0"/>
              <a:t>2/2/2018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97C5C-1CD1-417D-A89C-14747F5222C7}" type="datetime1">
              <a:rPr lang="en-US" smtClean="0"/>
              <a:t>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9EFBB-CFA1-4AA8-9123-F0B52DBD84FE}" type="datetime1">
              <a:rPr lang="en-US" smtClean="0"/>
              <a:t>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Rectangle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Group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Freeform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  <p:sp>
              <p:nvSpPr>
                <p:cNvPr id="33" name="Freeform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</p:grpSp>
        </p:grpSp>
      </p:grp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fld id="{61146459-E3C3-4969-9224-5ED50B492D17}" type="datetime1">
              <a:rPr lang="en-US" smtClean="0"/>
              <a:pPr/>
              <a:t>2/2/2018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KK8QnrXJFNc" TargetMode="Externa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7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8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9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vegL7kj27Gg" TargetMode="Externa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pmccombie.com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SVCC Pass Summit 2018 </a:t>
            </a:r>
            <a:r>
              <a:rPr lang="en-US" dirty="0" smtClean="0">
                <a:latin typeface="Bradley Hand ITC" panose="03070402050302030203" pitchFamily="66" charset="0"/>
              </a:rPr>
              <a:t/>
            </a:r>
            <a:br>
              <a:rPr lang="en-US" dirty="0" smtClean="0">
                <a:latin typeface="Bradley Hand ITC" panose="03070402050302030203" pitchFamily="66" charset="0"/>
              </a:rPr>
            </a:br>
            <a:r>
              <a:rPr lang="en-US" sz="3300" dirty="0" smtClean="0">
                <a:latin typeface="Comic Sans MS" panose="030F0702030302020204" pitchFamily="66" charset="0"/>
              </a:rPr>
              <a:t>Success ˚  Student </a:t>
            </a:r>
            <a:r>
              <a:rPr lang="en-US" sz="3300" dirty="0">
                <a:latin typeface="Comic Sans MS" panose="030F0702030302020204" pitchFamily="66" charset="0"/>
              </a:rPr>
              <a:t>˚</a:t>
            </a:r>
            <a:r>
              <a:rPr lang="en-US" sz="3300" dirty="0" smtClean="0">
                <a:latin typeface="Comic Sans MS" panose="030F0702030302020204" pitchFamily="66" charset="0"/>
              </a:rPr>
              <a:t> Advocating </a:t>
            </a:r>
            <a:r>
              <a:rPr lang="en-US" sz="3300" dirty="0">
                <a:latin typeface="Comic Sans MS" panose="030F0702030302020204" pitchFamily="66" charset="0"/>
              </a:rPr>
              <a:t>˚</a:t>
            </a:r>
            <a:r>
              <a:rPr lang="en-US" sz="3300" dirty="0" smtClean="0">
                <a:latin typeface="Comic Sans MS" panose="030F0702030302020204" pitchFamily="66" charset="0"/>
              </a:rPr>
              <a:t> Partnership</a:t>
            </a:r>
            <a:endParaRPr lang="en-US" sz="33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Mike Rowe – Skills Gap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4" name="KK8QnrXJFNc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810000" y="2843213"/>
            <a:ext cx="4572000" cy="2571750"/>
          </a:xfrm>
          <a:prstGeom prst="roundRect">
            <a:avLst/>
          </a:prstGeom>
        </p:spPr>
      </p:pic>
    </p:spTree>
    <p:extLst>
      <p:ext uri="{BB962C8B-B14F-4D97-AF65-F5344CB8AC3E}">
        <p14:creationId xmlns:p14="http://schemas.microsoft.com/office/powerpoint/2010/main" val="1419453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026508"/>
            <a:ext cx="10972800" cy="5206314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dirty="0" smtClean="0">
                <a:latin typeface="Comic Sans MS" panose="030F0702030302020204" pitchFamily="66" charset="0"/>
              </a:rPr>
              <a:t>Wahl Clipper</a:t>
            </a:r>
            <a:endParaRPr lang="en-US" sz="2000" dirty="0">
              <a:latin typeface="Comic Sans MS" panose="030F0702030302020204" pitchFamily="66" charset="0"/>
            </a:endParaRPr>
          </a:p>
          <a:p>
            <a:pPr lvl="2"/>
            <a:r>
              <a:rPr lang="en-US" sz="2400" dirty="0" smtClean="0">
                <a:latin typeface="Comic Sans MS" panose="030F0702030302020204" pitchFamily="66" charset="0"/>
              </a:rPr>
              <a:t>20-25 assembly floor positions open – HS Education</a:t>
            </a:r>
          </a:p>
          <a:p>
            <a:pPr lvl="2"/>
            <a:r>
              <a:rPr lang="en-US" sz="2400" dirty="0" smtClean="0">
                <a:latin typeface="Comic Sans MS" panose="030F0702030302020204" pitchFamily="66" charset="0"/>
              </a:rPr>
              <a:t>10-12 high level positions open – 2-4 </a:t>
            </a:r>
            <a:r>
              <a:rPr lang="en-US" sz="2400" dirty="0" err="1" smtClean="0">
                <a:latin typeface="Comic Sans MS" panose="030F0702030302020204" pitchFamily="66" charset="0"/>
              </a:rPr>
              <a:t>yrs</a:t>
            </a:r>
            <a:r>
              <a:rPr lang="en-US" sz="2400" dirty="0" smtClean="0">
                <a:latin typeface="Comic Sans MS" panose="030F0702030302020204" pitchFamily="66" charset="0"/>
              </a:rPr>
              <a:t> higher education</a:t>
            </a:r>
            <a:endParaRPr lang="en-US" sz="2400" dirty="0">
              <a:latin typeface="Comic Sans MS" panose="030F0702030302020204" pitchFamily="66" charset="0"/>
            </a:endParaRPr>
          </a:p>
          <a:p>
            <a:pPr lvl="1"/>
            <a:r>
              <a:rPr lang="en-US" dirty="0" smtClean="0">
                <a:latin typeface="Comic Sans MS" panose="030F0702030302020204" pitchFamily="66" charset="0"/>
              </a:rPr>
              <a:t>Rock River Aggregate</a:t>
            </a:r>
            <a:endParaRPr lang="en-US" sz="2000" dirty="0">
              <a:latin typeface="Comic Sans MS" panose="030F0702030302020204" pitchFamily="66" charset="0"/>
            </a:endParaRPr>
          </a:p>
          <a:p>
            <a:pPr lvl="2"/>
            <a:r>
              <a:rPr lang="en-US" sz="2400" dirty="0" smtClean="0">
                <a:latin typeface="Comic Sans MS" panose="030F0702030302020204" pitchFamily="66" charset="0"/>
              </a:rPr>
              <a:t>2-4 positions in Agronomy – 4 </a:t>
            </a:r>
            <a:r>
              <a:rPr lang="en-US" sz="2400" dirty="0" err="1" smtClean="0">
                <a:latin typeface="Comic Sans MS" panose="030F0702030302020204" pitchFamily="66" charset="0"/>
              </a:rPr>
              <a:t>yr</a:t>
            </a:r>
            <a:r>
              <a:rPr lang="en-US" sz="2400" dirty="0" smtClean="0">
                <a:latin typeface="Comic Sans MS" panose="030F0702030302020204" pitchFamily="66" charset="0"/>
              </a:rPr>
              <a:t> – Inner personnel / math skills</a:t>
            </a:r>
          </a:p>
          <a:p>
            <a:pPr lvl="1"/>
            <a:r>
              <a:rPr lang="en-US" dirty="0" smtClean="0">
                <a:latin typeface="Comic Sans MS" panose="030F0702030302020204" pitchFamily="66" charset="0"/>
              </a:rPr>
              <a:t>CGH</a:t>
            </a:r>
            <a:endParaRPr lang="en-US" sz="2000" dirty="0">
              <a:latin typeface="Comic Sans MS" panose="030F0702030302020204" pitchFamily="66" charset="0"/>
            </a:endParaRPr>
          </a:p>
          <a:p>
            <a:pPr lvl="2"/>
            <a:r>
              <a:rPr lang="en-US" sz="2400" dirty="0" smtClean="0">
                <a:latin typeface="Comic Sans MS" panose="030F0702030302020204" pitchFamily="66" charset="0"/>
              </a:rPr>
              <a:t>46 various positions </a:t>
            </a:r>
            <a:r>
              <a:rPr lang="en-US" sz="2400" dirty="0">
                <a:latin typeface="Comic Sans MS" panose="030F0702030302020204" pitchFamily="66" charset="0"/>
              </a:rPr>
              <a:t>open – </a:t>
            </a:r>
            <a:r>
              <a:rPr lang="en-US" sz="2400" dirty="0" smtClean="0">
                <a:latin typeface="Comic Sans MS" panose="030F0702030302020204" pitchFamily="66" charset="0"/>
              </a:rPr>
              <a:t>various levels of education</a:t>
            </a:r>
            <a:endParaRPr lang="en-US" sz="2400" dirty="0">
              <a:latin typeface="Comic Sans MS" panose="030F0702030302020204" pitchFamily="66" charset="0"/>
            </a:endParaRPr>
          </a:p>
          <a:p>
            <a:pPr lvl="1"/>
            <a:r>
              <a:rPr lang="en-US" dirty="0" smtClean="0">
                <a:latin typeface="Comic Sans MS" panose="030F0702030302020204" pitchFamily="66" charset="0"/>
              </a:rPr>
              <a:t>Frantz</a:t>
            </a:r>
            <a:endParaRPr lang="en-US" sz="2000" dirty="0">
              <a:latin typeface="Comic Sans MS" panose="030F0702030302020204" pitchFamily="66" charset="0"/>
            </a:endParaRPr>
          </a:p>
          <a:p>
            <a:pPr lvl="2"/>
            <a:r>
              <a:rPr lang="en-US" sz="2400" dirty="0" smtClean="0">
                <a:latin typeface="Comic Sans MS" panose="030F0702030302020204" pitchFamily="66" charset="0"/>
              </a:rPr>
              <a:t>2 inspectors with mechanical skills needed</a:t>
            </a:r>
          </a:p>
          <a:p>
            <a:pPr lvl="1"/>
            <a:r>
              <a:rPr lang="en-US" dirty="0" err="1" smtClean="0">
                <a:latin typeface="Comic Sans MS" panose="030F0702030302020204" pitchFamily="66" charset="0"/>
              </a:rPr>
              <a:t>Astec</a:t>
            </a:r>
            <a:r>
              <a:rPr lang="en-US" dirty="0" smtClean="0">
                <a:latin typeface="Comic Sans MS" panose="030F0702030302020204" pitchFamily="66" charset="0"/>
              </a:rPr>
              <a:t> Mobile Screens</a:t>
            </a:r>
            <a:endParaRPr lang="en-US" sz="2000" dirty="0">
              <a:latin typeface="Comic Sans MS" panose="030F0702030302020204" pitchFamily="66" charset="0"/>
            </a:endParaRPr>
          </a:p>
          <a:p>
            <a:pPr lvl="2"/>
            <a:r>
              <a:rPr lang="en-US" sz="2400" dirty="0" smtClean="0">
                <a:latin typeface="Comic Sans MS" panose="030F0702030302020204" pitchFamily="66" charset="0"/>
              </a:rPr>
              <a:t>2 machine operators – </a:t>
            </a:r>
            <a:r>
              <a:rPr lang="en-US" sz="2400" dirty="0">
                <a:latin typeface="Comic Sans MS" panose="030F0702030302020204" pitchFamily="66" charset="0"/>
              </a:rPr>
              <a:t>HS </a:t>
            </a:r>
            <a:r>
              <a:rPr lang="en-US" sz="2400" dirty="0" smtClean="0">
                <a:latin typeface="Comic Sans MS" panose="030F0702030302020204" pitchFamily="66" charset="0"/>
              </a:rPr>
              <a:t>Education</a:t>
            </a:r>
          </a:p>
          <a:p>
            <a:pPr lvl="1"/>
            <a:r>
              <a:rPr lang="en-US" dirty="0" smtClean="0">
                <a:latin typeface="Comic Sans MS" panose="030F0702030302020204" pitchFamily="66" charset="0"/>
              </a:rPr>
              <a:t>Sauk Valley Community College</a:t>
            </a:r>
            <a:endParaRPr lang="en-US" sz="2000" dirty="0">
              <a:latin typeface="Comic Sans MS" panose="030F0702030302020204" pitchFamily="66" charset="0"/>
            </a:endParaRPr>
          </a:p>
          <a:p>
            <a:pPr lvl="2"/>
            <a:r>
              <a:rPr lang="en-US" sz="2400" dirty="0" smtClean="0">
                <a:latin typeface="Comic Sans MS" panose="030F0702030302020204" pitchFamily="66" charset="0"/>
              </a:rPr>
              <a:t>28 various positions – various levels of education</a:t>
            </a:r>
          </a:p>
          <a:p>
            <a:pPr lvl="1"/>
            <a:r>
              <a:rPr lang="en-US" dirty="0" smtClean="0">
                <a:latin typeface="Comic Sans MS" panose="030F0702030302020204" pitchFamily="66" charset="0"/>
              </a:rPr>
              <a:t>Timken Drives, DuPont, 3M, John Deere, Walmart Distribution, </a:t>
            </a:r>
            <a:r>
              <a:rPr lang="en-US" dirty="0" err="1" smtClean="0">
                <a:latin typeface="Comic Sans MS" panose="030F0702030302020204" pitchFamily="66" charset="0"/>
              </a:rPr>
              <a:t>Metlife</a:t>
            </a:r>
            <a:endParaRPr lang="en-US" sz="2400" dirty="0">
              <a:latin typeface="Comic Sans MS" panose="030F0702030302020204" pitchFamily="66" charset="0"/>
            </a:endParaRPr>
          </a:p>
          <a:p>
            <a:pPr marL="667512" lvl="2" indent="0">
              <a:buNone/>
            </a:pPr>
            <a:endParaRPr lang="en-US" sz="2400" dirty="0">
              <a:latin typeface="Comic Sans MS" panose="030F0702030302020204" pitchFamily="66" charset="0"/>
            </a:endParaRPr>
          </a:p>
          <a:p>
            <a:pPr marL="667512" lvl="2" indent="0">
              <a:buNone/>
            </a:pP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799070"/>
            <a:ext cx="10972800" cy="823784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Are There Jobs? 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271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445165" y="914400"/>
            <a:ext cx="6077526" cy="5763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980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848927" y="1480457"/>
            <a:ext cx="6372225" cy="424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551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623127"/>
            <a:ext cx="10972800" cy="2586182"/>
          </a:xfrm>
        </p:spPr>
        <p:txBody>
          <a:bodyPr>
            <a:normAutofit/>
          </a:bodyPr>
          <a:lstStyle/>
          <a:p>
            <a:pPr lvl="1"/>
            <a:r>
              <a:rPr lang="en-US" dirty="0" smtClean="0">
                <a:latin typeface="Comic Sans MS" panose="030F0702030302020204" pitchFamily="66" charset="0"/>
              </a:rPr>
              <a:t>Skilled Labor Shortage</a:t>
            </a:r>
          </a:p>
          <a:p>
            <a:pPr lvl="1"/>
            <a:r>
              <a:rPr lang="en-US" sz="2400" dirty="0" smtClean="0">
                <a:latin typeface="Comic Sans MS" panose="030F0702030302020204" pitchFamily="66" charset="0"/>
              </a:rPr>
              <a:t>Attendance</a:t>
            </a:r>
          </a:p>
          <a:p>
            <a:pPr lvl="1"/>
            <a:r>
              <a:rPr lang="en-US" dirty="0" smtClean="0">
                <a:latin typeface="Comic Sans MS" panose="030F0702030302020204" pitchFamily="66" charset="0"/>
              </a:rPr>
              <a:t>Drug Test</a:t>
            </a:r>
          </a:p>
          <a:p>
            <a:pPr lvl="1"/>
            <a:r>
              <a:rPr lang="en-US" sz="2400" dirty="0" smtClean="0">
                <a:latin typeface="Comic Sans MS" panose="030F0702030302020204" pitchFamily="66" charset="0"/>
              </a:rPr>
              <a:t>Work Ethic</a:t>
            </a:r>
          </a:p>
          <a:p>
            <a:pPr marL="393192" lvl="1" indent="0">
              <a:buNone/>
            </a:pPr>
            <a:endParaRPr lang="en-US" sz="2400" dirty="0">
              <a:latin typeface="Comic Sans MS" panose="030F0702030302020204" pitchFamily="66" charset="0"/>
            </a:endParaRPr>
          </a:p>
          <a:p>
            <a:pPr marL="667512" lvl="2" indent="0">
              <a:buNone/>
            </a:pPr>
            <a:endParaRPr lang="en-US" sz="2400" dirty="0">
              <a:latin typeface="Comic Sans MS" panose="030F0702030302020204" pitchFamily="66" charset="0"/>
            </a:endParaRPr>
          </a:p>
          <a:p>
            <a:pPr marL="667512" lvl="2" indent="0">
              <a:buNone/>
            </a:pP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799070"/>
            <a:ext cx="10972800" cy="823784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Top Issues from Employers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79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Sauk Valley - Positives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US" dirty="0" smtClean="0">
                <a:latin typeface="Comic Sans MS" panose="030F0702030302020204" pitchFamily="66" charset="0"/>
              </a:rPr>
              <a:t>Community Colleges / Technology Schools</a:t>
            </a:r>
          </a:p>
          <a:p>
            <a:pPr lvl="2"/>
            <a:r>
              <a:rPr lang="en-US" sz="2000" dirty="0" smtClean="0">
                <a:latin typeface="Comic Sans MS" panose="030F0702030302020204" pitchFamily="66" charset="0"/>
              </a:rPr>
              <a:t>Help </a:t>
            </a:r>
            <a:r>
              <a:rPr lang="en-US" sz="2000" dirty="0">
                <a:latin typeface="Comic Sans MS" panose="030F0702030302020204" pitchFamily="66" charset="0"/>
              </a:rPr>
              <a:t>close the skills gap </a:t>
            </a:r>
            <a:endParaRPr lang="en-US" sz="2000" dirty="0" smtClean="0">
              <a:latin typeface="Comic Sans MS" panose="030F0702030302020204" pitchFamily="66" charset="0"/>
            </a:endParaRPr>
          </a:p>
          <a:p>
            <a:pPr lvl="2"/>
            <a:r>
              <a:rPr lang="en-US" sz="2000" dirty="0" smtClean="0">
                <a:latin typeface="Comic Sans MS" panose="030F0702030302020204" pitchFamily="66" charset="0"/>
              </a:rPr>
              <a:t>Future Decision Building</a:t>
            </a:r>
          </a:p>
          <a:p>
            <a:pPr lvl="2"/>
            <a:r>
              <a:rPr lang="en-US" sz="2000" dirty="0" smtClean="0">
                <a:latin typeface="Comic Sans MS" panose="030F0702030302020204" pitchFamily="66" charset="0"/>
              </a:rPr>
              <a:t>Establish Roots</a:t>
            </a:r>
            <a:endParaRPr lang="en-US" sz="2000" dirty="0">
              <a:latin typeface="Comic Sans MS" panose="030F0702030302020204" pitchFamily="66" charset="0"/>
            </a:endParaRPr>
          </a:p>
          <a:p>
            <a:pPr lvl="1"/>
            <a:r>
              <a:rPr lang="en-US" dirty="0" smtClean="0">
                <a:latin typeface="Comic Sans MS" panose="030F0702030302020204" pitchFamily="66" charset="0"/>
              </a:rPr>
              <a:t>High Schools Programs to build Entrepreneurs / Skilled Labor</a:t>
            </a:r>
          </a:p>
          <a:p>
            <a:pPr lvl="2"/>
            <a:r>
              <a:rPr lang="en-US" dirty="0" smtClean="0">
                <a:latin typeface="Comic Sans MS" panose="030F0702030302020204" pitchFamily="66" charset="0"/>
              </a:rPr>
              <a:t>WACC / Vocational Programs</a:t>
            </a:r>
          </a:p>
          <a:p>
            <a:pPr lvl="2"/>
            <a:r>
              <a:rPr lang="en-US" dirty="0" smtClean="0">
                <a:latin typeface="Comic Sans MS" panose="030F0702030302020204" pitchFamily="66" charset="0"/>
              </a:rPr>
              <a:t>Ag Programs</a:t>
            </a:r>
          </a:p>
          <a:p>
            <a:pPr lvl="2"/>
            <a:r>
              <a:rPr lang="en-US" dirty="0" smtClean="0">
                <a:latin typeface="Comic Sans MS" panose="030F0702030302020204" pitchFamily="66" charset="0"/>
              </a:rPr>
              <a:t>CEO </a:t>
            </a:r>
            <a:r>
              <a:rPr lang="en-US" dirty="0">
                <a:latin typeface="Comic Sans MS" panose="030F0702030302020204" pitchFamily="66" charset="0"/>
              </a:rPr>
              <a:t>P</a:t>
            </a:r>
            <a:r>
              <a:rPr lang="en-US" dirty="0" smtClean="0">
                <a:latin typeface="Comic Sans MS" panose="030F0702030302020204" pitchFamily="66" charset="0"/>
              </a:rPr>
              <a:t>rogram / Entrepreneurial Programs</a:t>
            </a:r>
            <a:endParaRPr lang="en-US" sz="2000" dirty="0">
              <a:latin typeface="Comic Sans MS" panose="030F0702030302020204" pitchFamily="66" charset="0"/>
            </a:endParaRPr>
          </a:p>
          <a:p>
            <a:pPr lvl="1"/>
            <a:r>
              <a:rPr lang="en-US" dirty="0" smtClean="0">
                <a:latin typeface="Comic Sans MS" panose="030F0702030302020204" pitchFamily="66" charset="0"/>
              </a:rPr>
              <a:t>Diverse Ag Education &amp; Industry </a:t>
            </a:r>
          </a:p>
          <a:p>
            <a:pPr lvl="1"/>
            <a:r>
              <a:rPr lang="en-US" dirty="0" smtClean="0">
                <a:latin typeface="Comic Sans MS" panose="030F0702030302020204" pitchFamily="66" charset="0"/>
              </a:rPr>
              <a:t>Quality of Life (Health Care, Housing, Recreation, Proximity to Culture)</a:t>
            </a:r>
          </a:p>
          <a:p>
            <a:pPr lvl="1"/>
            <a:r>
              <a:rPr lang="en-US" dirty="0" smtClean="0">
                <a:latin typeface="Comic Sans MS" panose="030F0702030302020204" pitchFamily="66" charset="0"/>
              </a:rPr>
              <a:t>Safe Place to Raise a Family</a:t>
            </a:r>
            <a:endParaRPr lang="en-US" dirty="0">
              <a:latin typeface="Comic Sans MS" panose="030F0702030302020204" pitchFamily="66" charset="0"/>
            </a:endParaRPr>
          </a:p>
          <a:p>
            <a:pPr lvl="1"/>
            <a:r>
              <a:rPr lang="en-US" dirty="0" smtClean="0">
                <a:latin typeface="Comic Sans MS" panose="030F0702030302020204" pitchFamily="66" charset="0"/>
              </a:rPr>
              <a:t>Major Business Partners: Wahl Clipper, Exelon</a:t>
            </a:r>
            <a:r>
              <a:rPr lang="en-US" dirty="0">
                <a:latin typeface="Comic Sans MS" panose="030F0702030302020204" pitchFamily="66" charset="0"/>
              </a:rPr>
              <a:t>; </a:t>
            </a:r>
            <a:r>
              <a:rPr lang="en-US" dirty="0" smtClean="0">
                <a:latin typeface="Comic Sans MS" panose="030F0702030302020204" pitchFamily="66" charset="0"/>
              </a:rPr>
              <a:t>John Deere, </a:t>
            </a:r>
            <a:r>
              <a:rPr lang="en-US" dirty="0" err="1" smtClean="0">
                <a:latin typeface="Comic Sans MS" panose="030F0702030302020204" pitchFamily="66" charset="0"/>
              </a:rPr>
              <a:t>Etc</a:t>
            </a:r>
            <a:endParaRPr lang="en-US" dirty="0" smtClean="0">
              <a:latin typeface="Comic Sans MS" panose="030F0702030302020204" pitchFamily="66" charset="0"/>
            </a:endParaRPr>
          </a:p>
          <a:p>
            <a:pPr lvl="1"/>
            <a:r>
              <a:rPr lang="en-US" dirty="0" smtClean="0">
                <a:latin typeface="Comic Sans MS" panose="030F0702030302020204" pitchFamily="66" charset="0"/>
              </a:rPr>
              <a:t>Proximity to Transportation Corridors</a:t>
            </a:r>
            <a:endParaRPr lang="en-US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88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Initiatives to Build our Future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en-US" sz="2800" dirty="0" smtClean="0">
                <a:latin typeface="Comic Sans MS" panose="030F0702030302020204" pitchFamily="66" charset="0"/>
              </a:rPr>
              <a:t>Provide “shovel ready” opportunities for new companies to come to area.</a:t>
            </a:r>
          </a:p>
          <a:p>
            <a:pPr lvl="1"/>
            <a:r>
              <a:rPr lang="en-US" sz="2800" dirty="0" smtClean="0">
                <a:latin typeface="Comic Sans MS" panose="030F0702030302020204" pitchFamily="66" charset="0"/>
              </a:rPr>
              <a:t>Clean Up / Rehab “run-down” areas and improve areas like the riverfront to add appeal to the area.</a:t>
            </a:r>
          </a:p>
          <a:p>
            <a:pPr lvl="1"/>
            <a:r>
              <a:rPr lang="en-US" sz="2800" dirty="0" smtClean="0">
                <a:latin typeface="Comic Sans MS" panose="030F0702030302020204" pitchFamily="66" charset="0"/>
              </a:rPr>
              <a:t>Good Schools with class choices, variety, amenities when moving to the area.</a:t>
            </a:r>
            <a:endParaRPr lang="en-US" sz="2800" dirty="0">
              <a:latin typeface="Comic Sans MS" panose="030F0702030302020204" pitchFamily="66" charset="0"/>
            </a:endParaRPr>
          </a:p>
          <a:p>
            <a:pPr lvl="1"/>
            <a:r>
              <a:rPr lang="en-US" sz="2800" dirty="0" smtClean="0">
                <a:latin typeface="Comic Sans MS" panose="030F0702030302020204" pitchFamily="66" charset="0"/>
              </a:rPr>
              <a:t>Strong Chambers and Service Clubs to help those less fortunate</a:t>
            </a:r>
          </a:p>
          <a:p>
            <a:pPr lvl="1"/>
            <a:r>
              <a:rPr lang="en-US" sz="2800" dirty="0" smtClean="0">
                <a:latin typeface="Comic Sans MS" panose="030F0702030302020204" pitchFamily="66" charset="0"/>
              </a:rPr>
              <a:t>Attempt to bring jobs to the area that are attractive to young people, like software programming, marketing firms, </a:t>
            </a:r>
            <a:r>
              <a:rPr lang="en-US" sz="2800" dirty="0" err="1" smtClean="0">
                <a:latin typeface="Comic Sans MS" panose="030F0702030302020204" pitchFamily="66" charset="0"/>
              </a:rPr>
              <a:t>etc</a:t>
            </a:r>
            <a:endParaRPr lang="en-US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06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Initiatives to Build our Future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800" dirty="0" smtClean="0">
                <a:latin typeface="Comic Sans MS" panose="030F0702030302020204" pitchFamily="66" charset="0"/>
              </a:rPr>
              <a:t>More programs/partnering </a:t>
            </a:r>
            <a:r>
              <a:rPr lang="en-US" sz="2800" dirty="0">
                <a:latin typeface="Comic Sans MS" panose="030F0702030302020204" pitchFamily="66" charset="0"/>
              </a:rPr>
              <a:t>with </a:t>
            </a:r>
            <a:r>
              <a:rPr lang="en-US" sz="2800" dirty="0" smtClean="0">
                <a:latin typeface="Comic Sans MS" panose="030F0702030302020204" pitchFamily="66" charset="0"/>
              </a:rPr>
              <a:t>local businesses/community </a:t>
            </a:r>
            <a:r>
              <a:rPr lang="en-US" sz="2800" dirty="0">
                <a:latin typeface="Comic Sans MS" panose="030F0702030302020204" pitchFamily="66" charset="0"/>
              </a:rPr>
              <a:t>colleges to </a:t>
            </a:r>
            <a:r>
              <a:rPr lang="en-US" sz="2800" dirty="0" smtClean="0">
                <a:latin typeface="Comic Sans MS" panose="030F0702030302020204" pitchFamily="66" charset="0"/>
              </a:rPr>
              <a:t>grow/continue </a:t>
            </a:r>
            <a:r>
              <a:rPr lang="en-US" sz="2800" dirty="0">
                <a:latin typeface="Comic Sans MS" panose="030F0702030302020204" pitchFamily="66" charset="0"/>
              </a:rPr>
              <a:t>a pipeline to close the skills gap for </a:t>
            </a:r>
            <a:r>
              <a:rPr lang="en-US" sz="2800" dirty="0" smtClean="0">
                <a:latin typeface="Comic Sans MS" panose="030F0702030302020204" pitchFamily="66" charset="0"/>
              </a:rPr>
              <a:t>open and developing positions</a:t>
            </a:r>
          </a:p>
          <a:p>
            <a:pPr lvl="1"/>
            <a:r>
              <a:rPr lang="en-US" sz="2800" dirty="0" smtClean="0">
                <a:latin typeface="Comic Sans MS" panose="030F0702030302020204" pitchFamily="66" charset="0"/>
              </a:rPr>
              <a:t>Diversify with non for profit / health sector business</a:t>
            </a:r>
            <a:endParaRPr lang="en-US" sz="2800" dirty="0">
              <a:latin typeface="Comic Sans MS" panose="030F0702030302020204" pitchFamily="66" charset="0"/>
            </a:endParaRPr>
          </a:p>
          <a:p>
            <a:pPr lvl="1"/>
            <a:r>
              <a:rPr lang="en-US" sz="2800" dirty="0">
                <a:latin typeface="Comic Sans MS" panose="030F0702030302020204" pitchFamily="66" charset="0"/>
              </a:rPr>
              <a:t>Capital </a:t>
            </a:r>
            <a:r>
              <a:rPr lang="en-US" sz="2800" dirty="0" smtClean="0">
                <a:latin typeface="Comic Sans MS" panose="030F0702030302020204" pitchFamily="66" charset="0"/>
              </a:rPr>
              <a:t>Bill</a:t>
            </a:r>
          </a:p>
          <a:p>
            <a:pPr lvl="1"/>
            <a:r>
              <a:rPr lang="en-US" sz="2800" dirty="0" smtClean="0">
                <a:latin typeface="Comic Sans MS" panose="030F0702030302020204" pitchFamily="66" charset="0"/>
              </a:rPr>
              <a:t>Mississippi </a:t>
            </a:r>
            <a:r>
              <a:rPr lang="en-US" sz="2800" dirty="0">
                <a:latin typeface="Comic Sans MS" panose="030F0702030302020204" pitchFamily="66" charset="0"/>
              </a:rPr>
              <a:t>Bicentennial Restoration tax credit bill </a:t>
            </a:r>
            <a:r>
              <a:rPr lang="en-US" sz="2800" dirty="0" smtClean="0">
                <a:latin typeface="Comic Sans MS" panose="030F0702030302020204" pitchFamily="66" charset="0"/>
              </a:rPr>
              <a:t>(</a:t>
            </a:r>
            <a:r>
              <a:rPr lang="en-US" sz="2800" dirty="0" err="1" smtClean="0">
                <a:latin typeface="Comic Sans MS" panose="030F0702030302020204" pitchFamily="66" charset="0"/>
              </a:rPr>
              <a:t>Halpin</a:t>
            </a:r>
            <a:r>
              <a:rPr lang="en-US" sz="2800" dirty="0" smtClean="0">
                <a:latin typeface="Comic Sans MS" panose="030F0702030302020204" pitchFamily="66" charset="0"/>
              </a:rPr>
              <a:t>/McCombie)</a:t>
            </a:r>
          </a:p>
          <a:p>
            <a:pPr lvl="1"/>
            <a:r>
              <a:rPr lang="en-US" sz="2800" dirty="0" smtClean="0">
                <a:latin typeface="Comic Sans MS" panose="030F0702030302020204" pitchFamily="66" charset="0"/>
              </a:rPr>
              <a:t>Political / Structural Reforms</a:t>
            </a:r>
            <a:endParaRPr lang="en-US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539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District 71 - QCA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5" name="vegL7kj27Gg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810000" y="2843213"/>
            <a:ext cx="4572000" cy="2571750"/>
          </a:xfrm>
          <a:prstGeom prst="roundRect">
            <a:avLst/>
          </a:prstGeom>
        </p:spPr>
      </p:pic>
    </p:spTree>
    <p:extLst>
      <p:ext uri="{BB962C8B-B14F-4D97-AF65-F5344CB8AC3E}">
        <p14:creationId xmlns:p14="http://schemas.microsoft.com/office/powerpoint/2010/main" val="4122342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Closing Questions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How </a:t>
            </a:r>
            <a:r>
              <a:rPr lang="en-US" dirty="0">
                <a:latin typeface="Comic Sans MS" panose="030F0702030302020204" pitchFamily="66" charset="0"/>
              </a:rPr>
              <a:t>many of you believe there </a:t>
            </a:r>
            <a:r>
              <a:rPr lang="en-US" dirty="0" smtClean="0">
                <a:latin typeface="Comic Sans MS" panose="030F0702030302020204" pitchFamily="66" charset="0"/>
              </a:rPr>
              <a:t>are good job </a:t>
            </a:r>
            <a:r>
              <a:rPr lang="en-US" dirty="0">
                <a:latin typeface="Comic Sans MS" panose="030F0702030302020204" pitchFamily="66" charset="0"/>
              </a:rPr>
              <a:t>opportunities in </a:t>
            </a:r>
            <a:r>
              <a:rPr lang="en-US" dirty="0" smtClean="0">
                <a:latin typeface="Comic Sans MS" panose="030F0702030302020204" pitchFamily="66" charset="0"/>
              </a:rPr>
              <a:t>District 71?</a:t>
            </a: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Do you believe there are a variety of jobs in District 71? </a:t>
            </a: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How do you engage our </a:t>
            </a:r>
            <a:r>
              <a:rPr lang="en-US" dirty="0" smtClean="0">
                <a:latin typeface="Comic Sans MS" panose="030F0702030302020204" pitchFamily="66" charset="0"/>
              </a:rPr>
              <a:t>youth to believe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attendance, loyalty and dedication </a:t>
            </a:r>
            <a:r>
              <a:rPr lang="en-US" dirty="0" smtClean="0">
                <a:latin typeface="Comic Sans MS" panose="030F0702030302020204" pitchFamily="66" charset="0"/>
              </a:rPr>
              <a:t>are important attributes?</a:t>
            </a: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Are you able to provide challenges in the work place to encourage longevity, advanced learning/skills, </a:t>
            </a:r>
            <a:r>
              <a:rPr lang="en-US" dirty="0" err="1" smtClean="0">
                <a:latin typeface="Comic Sans MS" panose="030F0702030302020204" pitchFamily="66" charset="0"/>
              </a:rPr>
              <a:t>etc</a:t>
            </a: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What are you doing to </a:t>
            </a:r>
            <a:r>
              <a:rPr lang="en-US" dirty="0" smtClean="0">
                <a:latin typeface="Comic Sans MS" panose="030F0702030302020204" pitchFamily="66" charset="0"/>
              </a:rPr>
              <a:t>attract candidates to come to the Sauk Valley area and join your team?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Does your workplace offer an internship, apprenticeship, or on-the-job training program to fill your employment gaps?  </a:t>
            </a:r>
            <a:endParaRPr lang="en-US" dirty="0" smtClean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901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latin typeface="Comic Sans MS" panose="030F0702030302020204" pitchFamily="66" charset="0"/>
              </a:rPr>
              <a:t>The Economic State of the 71</a:t>
            </a:r>
            <a:r>
              <a:rPr lang="en-US" sz="4000" baseline="30000" dirty="0" smtClean="0">
                <a:latin typeface="Comic Sans MS" panose="030F0702030302020204" pitchFamily="66" charset="0"/>
              </a:rPr>
              <a:t>st</a:t>
            </a:r>
            <a:r>
              <a:rPr lang="en-US" sz="4000" dirty="0" smtClean="0">
                <a:latin typeface="Comic Sans MS" panose="030F0702030302020204" pitchFamily="66" charset="0"/>
              </a:rPr>
              <a:t> District</a:t>
            </a:r>
            <a:endParaRPr lang="en-US" sz="4000" dirty="0">
              <a:latin typeface="Comic Sans MS" panose="030F0702030302020204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i="1" dirty="0">
                <a:latin typeface="Comic Sans MS" panose="030F0702030302020204" pitchFamily="66" charset="0"/>
              </a:rPr>
              <a:t>Representative Tony McCombie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975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Thank You!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413686"/>
            <a:ext cx="10972800" cy="397887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omic Sans MS" panose="030F0702030302020204" pitchFamily="66" charset="0"/>
              </a:rPr>
              <a:t>Please follow me on Social Media at:</a:t>
            </a:r>
          </a:p>
          <a:p>
            <a:pPr marL="0" indent="0" algn="ctr">
              <a:buNone/>
            </a:pPr>
            <a:r>
              <a:rPr lang="en-US" dirty="0" smtClean="0">
                <a:latin typeface="Comic Sans MS" panose="030F0702030302020204" pitchFamily="66" charset="0"/>
              </a:rPr>
              <a:t>Tony McCombie or McCombie for </a:t>
            </a:r>
            <a:r>
              <a:rPr lang="en-US" dirty="0" err="1" smtClean="0">
                <a:latin typeface="Comic Sans MS" panose="030F0702030302020204" pitchFamily="66" charset="0"/>
              </a:rPr>
              <a:t>Illi</a:t>
            </a:r>
            <a:endParaRPr lang="en-US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omic Sans MS" panose="030F0702030302020204" pitchFamily="66" charset="0"/>
              </a:rPr>
              <a:t>Visit my website at: </a:t>
            </a:r>
          </a:p>
          <a:p>
            <a:pPr marL="0" indent="0" algn="ctr">
              <a:buNone/>
            </a:pPr>
            <a:r>
              <a:rPr lang="en-US" dirty="0" smtClean="0">
                <a:latin typeface="Comic Sans MS" panose="030F0702030302020204" pitchFamily="66" charset="0"/>
                <a:hlinkClick r:id="rId3"/>
              </a:rPr>
              <a:t>www.repmccombie.com</a:t>
            </a:r>
            <a:endParaRPr lang="en-US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omic Sans MS" panose="030F0702030302020204" pitchFamily="66" charset="0"/>
              </a:rPr>
              <a:t>Or email me at: </a:t>
            </a:r>
          </a:p>
          <a:p>
            <a:pPr marL="0" indent="0" algn="ctr">
              <a:buNone/>
            </a:pPr>
            <a:r>
              <a:rPr lang="en-US" dirty="0" smtClean="0">
                <a:latin typeface="Comic Sans MS" panose="030F0702030302020204" pitchFamily="66" charset="0"/>
              </a:rPr>
              <a:t>mccombie@ilhousegop.com</a:t>
            </a:r>
          </a:p>
          <a:p>
            <a:pPr marL="0" indent="0">
              <a:buNone/>
            </a:pPr>
            <a:endParaRPr lang="en-US" dirty="0" smtClean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494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741" y="1565189"/>
            <a:ext cx="10972800" cy="476147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mic Sans MS" panose="030F0702030302020204" pitchFamily="66" charset="0"/>
              </a:rPr>
              <a:t>Biography:</a:t>
            </a:r>
            <a:r>
              <a:rPr lang="en-US" dirty="0">
                <a:latin typeface="Comic Sans MS" panose="030F0702030302020204" pitchFamily="66" charset="0"/>
              </a:rPr>
              <a:t> Born and raised in Savanna, IL. Received BA from Western Illinois University. Currently is a small businesswoman, operating Blue Appraisals and self-employed in the real estate industry as a broker with Mel Foster Company. Formerly served as the Mayor of Savanna, IL and as a Savanna Councilwoman. She is a citizen legislator who lives in Savanna with her husband, Curt. </a:t>
            </a:r>
            <a:endParaRPr lang="en-US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b="1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mic Sans MS" panose="030F0702030302020204" pitchFamily="66" charset="0"/>
              </a:rPr>
              <a:t>Sworn in </a:t>
            </a:r>
            <a:r>
              <a:rPr lang="en-US" dirty="0" smtClean="0">
                <a:latin typeface="Comic Sans MS" panose="030F0702030302020204" pitchFamily="66" charset="0"/>
              </a:rPr>
              <a:t>January 11, 2017</a:t>
            </a:r>
            <a:r>
              <a:rPr lang="en-US" dirty="0">
                <a:latin typeface="Comic Sans MS" panose="030F0702030302020204" pitchFamily="66" charset="0"/>
              </a:rPr>
              <a:t/>
            </a:r>
            <a:br>
              <a:rPr lang="en-US" dirty="0">
                <a:latin typeface="Comic Sans MS" panose="030F0702030302020204" pitchFamily="66" charset="0"/>
              </a:rPr>
            </a:br>
            <a:r>
              <a:rPr lang="en-US" dirty="0">
                <a:latin typeface="Comic Sans MS" panose="030F0702030302020204" pitchFamily="66" charset="0"/>
              </a:rPr>
              <a:t/>
            </a:r>
            <a:br>
              <a:rPr lang="en-US" dirty="0">
                <a:latin typeface="Comic Sans MS" panose="030F0702030302020204" pitchFamily="66" charset="0"/>
              </a:rPr>
            </a:br>
            <a:r>
              <a:rPr lang="en-US" b="1" dirty="0" smtClean="0">
                <a:latin typeface="Comic Sans MS" panose="030F0702030302020204" pitchFamily="66" charset="0"/>
              </a:rPr>
              <a:t>Committee </a:t>
            </a:r>
            <a:r>
              <a:rPr lang="en-US" b="1" dirty="0">
                <a:latin typeface="Comic Sans MS" panose="030F0702030302020204" pitchFamily="66" charset="0"/>
              </a:rPr>
              <a:t>assignments: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endParaRPr lang="en-US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dirty="0">
                <a:latin typeface="Comic Sans MS" panose="030F0702030302020204" pitchFamily="66" charset="0"/>
              </a:rPr>
              <a:t>	</a:t>
            </a:r>
            <a:r>
              <a:rPr lang="en-US" dirty="0" smtClean="0">
                <a:latin typeface="Comic Sans MS" panose="030F0702030302020204" pitchFamily="66" charset="0"/>
              </a:rPr>
              <a:t>Business </a:t>
            </a:r>
            <a:r>
              <a:rPr lang="en-US" dirty="0">
                <a:latin typeface="Comic Sans MS" panose="030F0702030302020204" pitchFamily="66" charset="0"/>
              </a:rPr>
              <a:t>&amp; Occupational </a:t>
            </a:r>
            <a:r>
              <a:rPr lang="en-US" dirty="0" smtClean="0">
                <a:latin typeface="Comic Sans MS" panose="030F0702030302020204" pitchFamily="66" charset="0"/>
              </a:rPr>
              <a:t>Licenses</a:t>
            </a:r>
          </a:p>
          <a:p>
            <a:pPr marL="0" indent="0">
              <a:buNone/>
            </a:pPr>
            <a:r>
              <a:rPr lang="en-US" dirty="0">
                <a:latin typeface="Comic Sans MS" panose="030F0702030302020204" pitchFamily="66" charset="0"/>
              </a:rPr>
              <a:t>	</a:t>
            </a:r>
            <a:r>
              <a:rPr lang="en-US" dirty="0" smtClean="0">
                <a:latin typeface="Comic Sans MS" panose="030F0702030302020204" pitchFamily="66" charset="0"/>
              </a:rPr>
              <a:t>Business </a:t>
            </a:r>
            <a:r>
              <a:rPr lang="en-US" dirty="0">
                <a:latin typeface="Comic Sans MS" panose="030F0702030302020204" pitchFamily="66" charset="0"/>
              </a:rPr>
              <a:t>Incentives for Local </a:t>
            </a:r>
            <a:r>
              <a:rPr lang="en-US" dirty="0" smtClean="0">
                <a:latin typeface="Comic Sans MS" panose="030F0702030302020204" pitchFamily="66" charset="0"/>
              </a:rPr>
              <a:t>Communities, Cities </a:t>
            </a:r>
            <a:r>
              <a:rPr lang="en-US" dirty="0">
                <a:latin typeface="Comic Sans MS" panose="030F0702030302020204" pitchFamily="66" charset="0"/>
              </a:rPr>
              <a:t>&amp; </a:t>
            </a:r>
            <a:r>
              <a:rPr lang="en-US" dirty="0" smtClean="0">
                <a:latin typeface="Comic Sans MS" panose="030F0702030302020204" pitchFamily="66" charset="0"/>
              </a:rPr>
              <a:t>Villages</a:t>
            </a:r>
          </a:p>
          <a:p>
            <a:pPr marL="0" indent="0">
              <a:buNone/>
            </a:pPr>
            <a:r>
              <a:rPr lang="en-US" dirty="0">
                <a:latin typeface="Comic Sans MS" panose="030F0702030302020204" pitchFamily="66" charset="0"/>
              </a:rPr>
              <a:t>	</a:t>
            </a:r>
            <a:r>
              <a:rPr lang="en-US" dirty="0" smtClean="0">
                <a:latin typeface="Comic Sans MS" panose="030F0702030302020204" pitchFamily="66" charset="0"/>
              </a:rPr>
              <a:t>Elementary Secondary Education: </a:t>
            </a:r>
            <a:r>
              <a:rPr lang="en-US" dirty="0">
                <a:latin typeface="Comic Sans MS" panose="030F0702030302020204" pitchFamily="66" charset="0"/>
              </a:rPr>
              <a:t>School </a:t>
            </a:r>
            <a:r>
              <a:rPr lang="en-US" dirty="0" smtClean="0">
                <a:latin typeface="Comic Sans MS" panose="030F0702030302020204" pitchFamily="66" charset="0"/>
              </a:rPr>
              <a:t>Curriculum Policies</a:t>
            </a:r>
          </a:p>
          <a:p>
            <a:pPr marL="0" indent="0">
              <a:buNone/>
            </a:pPr>
            <a:r>
              <a:rPr lang="en-US" dirty="0">
                <a:latin typeface="Comic Sans MS" panose="030F0702030302020204" pitchFamily="66" charset="0"/>
              </a:rPr>
              <a:t>	</a:t>
            </a:r>
            <a:r>
              <a:rPr lang="en-US" dirty="0" smtClean="0">
                <a:latin typeface="Comic Sans MS" panose="030F0702030302020204" pitchFamily="66" charset="0"/>
              </a:rPr>
              <a:t>Tourism</a:t>
            </a:r>
            <a:r>
              <a:rPr lang="en-US" dirty="0">
                <a:latin typeface="Comic Sans MS" panose="030F0702030302020204" pitchFamily="66" charset="0"/>
              </a:rPr>
              <a:t>, Hospitality &amp; Craft </a:t>
            </a:r>
            <a:r>
              <a:rPr lang="en-US" dirty="0" smtClean="0">
                <a:latin typeface="Comic Sans MS" panose="030F0702030302020204" pitchFamily="66" charset="0"/>
              </a:rPr>
              <a:t>Industries</a:t>
            </a:r>
          </a:p>
          <a:p>
            <a:pPr marL="0" indent="0">
              <a:buNone/>
            </a:pPr>
            <a:r>
              <a:rPr lang="en-US" dirty="0">
                <a:latin typeface="Comic Sans MS" panose="030F0702030302020204" pitchFamily="66" charset="0"/>
              </a:rPr>
              <a:t>	</a:t>
            </a:r>
            <a:r>
              <a:rPr lang="en-US" dirty="0" smtClean="0">
                <a:latin typeface="Comic Sans MS" panose="030F0702030302020204" pitchFamily="66" charset="0"/>
              </a:rPr>
              <a:t>Transportation</a:t>
            </a:r>
            <a:r>
              <a:rPr lang="en-US" dirty="0">
                <a:latin typeface="Comic Sans MS" panose="030F0702030302020204" pitchFamily="66" charset="0"/>
              </a:rPr>
              <a:t>: Regulation</a:t>
            </a:r>
            <a:r>
              <a:rPr lang="en-US">
                <a:latin typeface="Comic Sans MS" panose="030F0702030302020204" pitchFamily="66" charset="0"/>
              </a:rPr>
              <a:t>, </a:t>
            </a:r>
            <a:r>
              <a:rPr lang="en-US" smtClean="0">
                <a:latin typeface="Comic Sans MS" panose="030F0702030302020204" pitchFamily="66" charset="0"/>
              </a:rPr>
              <a:t>Roads</a:t>
            </a:r>
            <a:r>
              <a:rPr lang="en-US" dirty="0">
                <a:latin typeface="Comic Sans MS" panose="030F0702030302020204" pitchFamily="66" charset="0"/>
              </a:rPr>
              <a:t/>
            </a:r>
            <a:br>
              <a:rPr lang="en-US" dirty="0">
                <a:latin typeface="Comic Sans MS" panose="030F0702030302020204" pitchFamily="66" charset="0"/>
              </a:rPr>
            </a:br>
            <a:r>
              <a:rPr lang="en-US" dirty="0">
                <a:latin typeface="Bradley Hand ITC" panose="03070402050302030203" pitchFamily="66" charset="0"/>
              </a:rPr>
              <a:t/>
            </a:r>
            <a:br>
              <a:rPr lang="en-US" dirty="0">
                <a:latin typeface="Bradley Hand ITC" panose="03070402050302030203" pitchFamily="66" charset="0"/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91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864" y="895865"/>
            <a:ext cx="4500563" cy="5719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55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Opening Questions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How many of </a:t>
            </a:r>
            <a:r>
              <a:rPr lang="en-US" dirty="0" smtClean="0">
                <a:latin typeface="Comic Sans MS" panose="030F0702030302020204" pitchFamily="66" charset="0"/>
              </a:rPr>
              <a:t>are originally from the Sauk Valley area?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How many of you </a:t>
            </a:r>
            <a:r>
              <a:rPr lang="en-US" dirty="0" smtClean="0">
                <a:latin typeface="Comic Sans MS" panose="030F0702030302020204" pitchFamily="66" charset="0"/>
              </a:rPr>
              <a:t>returned to the Sauk Valley area?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Have your children stayed in IL for post secondary education/training?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Have your children pursued in the Sauk Valley Region and/or Illinois?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How </a:t>
            </a:r>
            <a:r>
              <a:rPr lang="en-US" dirty="0">
                <a:latin typeface="Comic Sans MS" panose="030F0702030302020204" pitchFamily="66" charset="0"/>
              </a:rPr>
              <a:t>many of you believe there are no job opportunities in the Sauk Valley area?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Let's </a:t>
            </a:r>
            <a:r>
              <a:rPr lang="en-US" dirty="0">
                <a:latin typeface="Comic Sans MS" panose="030F0702030302020204" pitchFamily="66" charset="0"/>
              </a:rPr>
              <a:t>use CGH as an example.  How many jobs do you think are available at CGH right now?</a:t>
            </a:r>
          </a:p>
          <a:p>
            <a:r>
              <a:rPr lang="en-US" dirty="0">
                <a:latin typeface="Comic Sans MS" panose="030F0702030302020204" pitchFamily="66" charset="0"/>
              </a:rPr>
              <a:t> </a:t>
            </a:r>
            <a:r>
              <a:rPr lang="en-US" dirty="0" smtClean="0">
                <a:latin typeface="Comic Sans MS" panose="030F0702030302020204" pitchFamily="66" charset="0"/>
              </a:rPr>
              <a:t>What </a:t>
            </a:r>
            <a:r>
              <a:rPr lang="en-US" dirty="0">
                <a:latin typeface="Comic Sans MS" panose="030F0702030302020204" pitchFamily="66" charset="0"/>
              </a:rPr>
              <a:t>are some important skills employers are looking for?</a:t>
            </a:r>
          </a:p>
          <a:p>
            <a:r>
              <a:rPr lang="en-US" dirty="0">
                <a:latin typeface="Comic Sans MS" panose="030F0702030302020204" pitchFamily="66" charset="0"/>
              </a:rPr>
              <a:t> </a:t>
            </a:r>
            <a:r>
              <a:rPr lang="en-US" dirty="0" smtClean="0">
                <a:latin typeface="Comic Sans MS" panose="030F0702030302020204" pitchFamily="66" charset="0"/>
              </a:rPr>
              <a:t>What </a:t>
            </a:r>
            <a:r>
              <a:rPr lang="en-US" dirty="0">
                <a:latin typeface="Comic Sans MS" panose="030F0702030302020204" pitchFamily="66" charset="0"/>
              </a:rPr>
              <a:t>type of jobs do you think are in demand?</a:t>
            </a:r>
          </a:p>
          <a:p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85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Illinois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Population</a:t>
            </a:r>
          </a:p>
          <a:p>
            <a:pPr lvl="1"/>
            <a:r>
              <a:rPr lang="en-US" dirty="0" smtClean="0">
                <a:latin typeface="Comic Sans MS" panose="030F0702030302020204" pitchFamily="66" charset="0"/>
              </a:rPr>
              <a:t>Today….12.77 million</a:t>
            </a:r>
          </a:p>
          <a:p>
            <a:pPr lvl="1"/>
            <a:r>
              <a:rPr lang="en-US" dirty="0" smtClean="0">
                <a:latin typeface="Comic Sans MS" panose="030F0702030302020204" pitchFamily="66" charset="0"/>
              </a:rPr>
              <a:t>2015…12.86 million</a:t>
            </a:r>
          </a:p>
          <a:p>
            <a:pPr lvl="1"/>
            <a:r>
              <a:rPr lang="en-US" dirty="0" smtClean="0">
                <a:latin typeface="Comic Sans MS" panose="030F0702030302020204" pitchFamily="66" charset="0"/>
              </a:rPr>
              <a:t>2010…12.84 million</a:t>
            </a:r>
          </a:p>
          <a:p>
            <a:pPr lvl="1"/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Why do people leave? </a:t>
            </a:r>
          </a:p>
          <a:p>
            <a:pPr lvl="1"/>
            <a:r>
              <a:rPr lang="en-US" dirty="0" smtClean="0">
                <a:latin typeface="Comic Sans MS" panose="030F0702030302020204" pitchFamily="66" charset="0"/>
              </a:rPr>
              <a:t>School / Employment</a:t>
            </a:r>
          </a:p>
          <a:p>
            <a:pPr lvl="1"/>
            <a:r>
              <a:rPr lang="en-US" dirty="0" smtClean="0">
                <a:latin typeface="Comic Sans MS" panose="030F0702030302020204" pitchFamily="66" charset="0"/>
              </a:rPr>
              <a:t>Taxes / Regulations</a:t>
            </a:r>
          </a:p>
          <a:p>
            <a:pPr lvl="1"/>
            <a:r>
              <a:rPr lang="en-US" dirty="0" smtClean="0">
                <a:latin typeface="Comic Sans MS" panose="030F0702030302020204" pitchFamily="66" charset="0"/>
              </a:rPr>
              <a:t>Weather / Retirement</a:t>
            </a:r>
          </a:p>
        </p:txBody>
      </p:sp>
    </p:spTree>
    <p:extLst>
      <p:ext uri="{BB962C8B-B14F-4D97-AF65-F5344CB8AC3E}">
        <p14:creationId xmlns:p14="http://schemas.microsoft.com/office/powerpoint/2010/main" val="3252008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Illinois / Sauk Valley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Top Five </a:t>
            </a:r>
            <a:r>
              <a:rPr lang="en-US" dirty="0" smtClean="0">
                <a:latin typeface="Comic Sans MS" panose="030F0702030302020204" pitchFamily="66" charset="0"/>
              </a:rPr>
              <a:t>Categories of Employment Sectors</a:t>
            </a:r>
            <a:endParaRPr lang="en-US" dirty="0" smtClean="0">
              <a:latin typeface="Comic Sans MS" panose="030F0702030302020204" pitchFamily="66" charset="0"/>
            </a:endParaRPr>
          </a:p>
          <a:p>
            <a:pPr lvl="1"/>
            <a:r>
              <a:rPr lang="en-US" dirty="0" smtClean="0">
                <a:latin typeface="Comic Sans MS" panose="030F0702030302020204" pitchFamily="66" charset="0"/>
              </a:rPr>
              <a:t>Health Care</a:t>
            </a:r>
          </a:p>
          <a:p>
            <a:pPr lvl="1"/>
            <a:r>
              <a:rPr lang="en-US" dirty="0" smtClean="0">
                <a:latin typeface="Comic Sans MS" panose="030F0702030302020204" pitchFamily="66" charset="0"/>
              </a:rPr>
              <a:t>Technology</a:t>
            </a:r>
          </a:p>
          <a:p>
            <a:pPr lvl="1"/>
            <a:r>
              <a:rPr lang="en-US" dirty="0" smtClean="0">
                <a:latin typeface="Comic Sans MS" panose="030F0702030302020204" pitchFamily="66" charset="0"/>
              </a:rPr>
              <a:t>Education</a:t>
            </a:r>
          </a:p>
          <a:p>
            <a:pPr lvl="1"/>
            <a:r>
              <a:rPr lang="en-US" dirty="0" smtClean="0">
                <a:latin typeface="Comic Sans MS" panose="030F0702030302020204" pitchFamily="66" charset="0"/>
              </a:rPr>
              <a:t>Transportation/Distribution/Logistics</a:t>
            </a:r>
          </a:p>
          <a:p>
            <a:pPr lvl="1"/>
            <a:r>
              <a:rPr lang="en-US" dirty="0" smtClean="0">
                <a:latin typeface="Comic Sans MS" panose="030F0702030302020204" pitchFamily="66" charset="0"/>
              </a:rPr>
              <a:t>Manufacturing – Skilled </a:t>
            </a:r>
            <a:endParaRPr lang="en-US" dirty="0" smtClean="0">
              <a:latin typeface="Comic Sans MS" panose="030F0702030302020204" pitchFamily="66" charset="0"/>
            </a:endParaRPr>
          </a:p>
          <a:p>
            <a:pPr lvl="1"/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Unemployment Rate</a:t>
            </a:r>
          </a:p>
          <a:p>
            <a:pPr lvl="1"/>
            <a:r>
              <a:rPr lang="en-US" dirty="0" smtClean="0">
                <a:latin typeface="Comic Sans MS" panose="030F0702030302020204" pitchFamily="66" charset="0"/>
              </a:rPr>
              <a:t>US – Oct 2017 – 4.1%</a:t>
            </a:r>
          </a:p>
          <a:p>
            <a:pPr lvl="1"/>
            <a:r>
              <a:rPr lang="en-US" dirty="0" smtClean="0">
                <a:latin typeface="Comic Sans MS" panose="030F0702030302020204" pitchFamily="66" charset="0"/>
              </a:rPr>
              <a:t>State – Oct 2017 - 4.9%</a:t>
            </a:r>
          </a:p>
          <a:p>
            <a:pPr lvl="1"/>
            <a:r>
              <a:rPr lang="en-US" dirty="0">
                <a:latin typeface="Comic Sans MS" panose="030F0702030302020204" pitchFamily="66" charset="0"/>
              </a:rPr>
              <a:t>Unemployment Rate on Oct 2017: 4.2% in Carroll, 4.6% in Rock Island and 4.4% in Whiteside </a:t>
            </a:r>
            <a:r>
              <a:rPr lang="en-US" dirty="0" smtClean="0">
                <a:latin typeface="Comic Sans MS" panose="030F0702030302020204" pitchFamily="66" charset="0"/>
              </a:rPr>
              <a:t>  </a:t>
            </a:r>
            <a:endParaRPr lang="en-US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880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166139"/>
            <a:ext cx="10972800" cy="4389120"/>
          </a:xfrm>
        </p:spPr>
        <p:txBody>
          <a:bodyPr>
            <a:normAutofit/>
          </a:bodyPr>
          <a:lstStyle/>
          <a:p>
            <a:pPr lvl="1"/>
            <a:r>
              <a:rPr lang="en-US" dirty="0" smtClean="0">
                <a:latin typeface="Comic Sans MS" panose="030F0702030302020204" pitchFamily="66" charset="0"/>
              </a:rPr>
              <a:t>Agriculture, Manufacturing</a:t>
            </a:r>
            <a:r>
              <a:rPr lang="en-US" dirty="0">
                <a:latin typeface="Comic Sans MS" panose="030F0702030302020204" pitchFamily="66" charset="0"/>
              </a:rPr>
              <a:t>, Distribution and Small </a:t>
            </a:r>
            <a:r>
              <a:rPr lang="en-US" dirty="0" smtClean="0">
                <a:latin typeface="Comic Sans MS" panose="030F0702030302020204" pitchFamily="66" charset="0"/>
              </a:rPr>
              <a:t>Business (Service, Retail, Food &amp; Beverage) </a:t>
            </a:r>
            <a:endParaRPr lang="en-US" sz="2000" dirty="0">
              <a:latin typeface="Comic Sans MS" panose="030F0702030302020204" pitchFamily="66" charset="0"/>
            </a:endParaRPr>
          </a:p>
          <a:p>
            <a:pPr lvl="1"/>
            <a:r>
              <a:rPr lang="en-US" dirty="0">
                <a:latin typeface="Comic Sans MS" panose="030F0702030302020204" pitchFamily="66" charset="0"/>
              </a:rPr>
              <a:t>Major employers are Walmart, Wahl </a:t>
            </a:r>
            <a:r>
              <a:rPr lang="en-US" dirty="0" smtClean="0">
                <a:latin typeface="Comic Sans MS" panose="030F0702030302020204" pitchFamily="66" charset="0"/>
              </a:rPr>
              <a:t>Clipper, Exelon, John Deere, our School Districts</a:t>
            </a:r>
            <a:endParaRPr lang="en-US" sz="2000" dirty="0">
              <a:latin typeface="Comic Sans MS" panose="030F0702030302020204" pitchFamily="66" charset="0"/>
            </a:endParaRPr>
          </a:p>
          <a:p>
            <a:pPr lvl="1"/>
            <a:r>
              <a:rPr lang="en-US" dirty="0" smtClean="0">
                <a:latin typeface="Comic Sans MS" panose="030F0702030302020204" pitchFamily="66" charset="0"/>
              </a:rPr>
              <a:t>Transportation (Road, Rail, Water &amp; Air)</a:t>
            </a:r>
            <a:endParaRPr lang="en-US" sz="2000" dirty="0">
              <a:latin typeface="Comic Sans MS" panose="030F0702030302020204" pitchFamily="66" charset="0"/>
            </a:endParaRPr>
          </a:p>
          <a:p>
            <a:pPr lvl="1"/>
            <a:r>
              <a:rPr lang="en-US" dirty="0" smtClean="0">
                <a:latin typeface="Comic Sans MS" panose="030F0702030302020204" pitchFamily="66" charset="0"/>
              </a:rPr>
              <a:t>Tourism (Trails, Parks, Rivers, Events)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>
            <a:normAutofit/>
          </a:bodyPr>
          <a:lstStyle/>
          <a:p>
            <a:pPr lvl="0" algn="ctr"/>
            <a:r>
              <a:rPr lang="en-US" dirty="0">
                <a:latin typeface="Comic Sans MS" panose="030F0702030302020204" pitchFamily="66" charset="0"/>
              </a:rPr>
              <a:t>Economics of District 71 </a:t>
            </a:r>
          </a:p>
        </p:txBody>
      </p:sp>
    </p:spTree>
    <p:extLst>
      <p:ext uri="{BB962C8B-B14F-4D97-AF65-F5344CB8AC3E}">
        <p14:creationId xmlns:p14="http://schemas.microsoft.com/office/powerpoint/2010/main" val="156213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026508"/>
            <a:ext cx="10972800" cy="5206314"/>
          </a:xfrm>
        </p:spPr>
        <p:txBody>
          <a:bodyPr>
            <a:normAutofit/>
          </a:bodyPr>
          <a:lstStyle/>
          <a:p>
            <a:pPr lvl="1"/>
            <a:r>
              <a:rPr lang="en-US" dirty="0" smtClean="0">
                <a:latin typeface="Comic Sans MS" panose="030F0702030302020204" pitchFamily="66" charset="0"/>
              </a:rPr>
              <a:t>State </a:t>
            </a:r>
            <a:r>
              <a:rPr lang="en-US" dirty="0">
                <a:latin typeface="Comic Sans MS" panose="030F0702030302020204" pitchFamily="66" charset="0"/>
              </a:rPr>
              <a:t>of Illinois Budget Issues</a:t>
            </a:r>
            <a:endParaRPr lang="en-US" sz="2000" dirty="0">
              <a:latin typeface="Comic Sans MS" panose="030F0702030302020204" pitchFamily="66" charset="0"/>
            </a:endParaRPr>
          </a:p>
          <a:p>
            <a:pPr lvl="2"/>
            <a:r>
              <a:rPr lang="en-US" sz="2400" dirty="0" smtClean="0">
                <a:latin typeface="Comic Sans MS" panose="030F0702030302020204" pitchFamily="66" charset="0"/>
              </a:rPr>
              <a:t>Spending more than we are taking </a:t>
            </a:r>
            <a:r>
              <a:rPr lang="en-US" sz="2400" dirty="0" smtClean="0">
                <a:latin typeface="Comic Sans MS" panose="030F0702030302020204" pitchFamily="66" charset="0"/>
              </a:rPr>
              <a:t>in</a:t>
            </a:r>
          </a:p>
          <a:p>
            <a:pPr lvl="2"/>
            <a:r>
              <a:rPr lang="en-US" sz="2400" dirty="0" smtClean="0">
                <a:latin typeface="Comic Sans MS" panose="030F0702030302020204" pitchFamily="66" charset="0"/>
              </a:rPr>
              <a:t>Debt Backlog and Pension Debt</a:t>
            </a:r>
            <a:endParaRPr lang="en-US" sz="2400" dirty="0" smtClean="0">
              <a:latin typeface="Comic Sans MS" panose="030F0702030302020204" pitchFamily="66" charset="0"/>
            </a:endParaRPr>
          </a:p>
          <a:p>
            <a:pPr lvl="2"/>
            <a:r>
              <a:rPr lang="en-US" sz="2400" dirty="0" smtClean="0">
                <a:latin typeface="Comic Sans MS" panose="030F0702030302020204" pitchFamily="66" charset="0"/>
              </a:rPr>
              <a:t>Out migration due to work, property taxes, &amp; retirement</a:t>
            </a:r>
          </a:p>
          <a:p>
            <a:pPr lvl="2"/>
            <a:r>
              <a:rPr lang="en-US" sz="2400" dirty="0">
                <a:latin typeface="Comic Sans MS" panose="030F0702030302020204" pitchFamily="66" charset="0"/>
              </a:rPr>
              <a:t>C</a:t>
            </a:r>
            <a:r>
              <a:rPr lang="en-US" sz="2400" dirty="0" smtClean="0">
                <a:latin typeface="Comic Sans MS" panose="030F0702030302020204" pitchFamily="66" charset="0"/>
              </a:rPr>
              <a:t>ost of secondary and higher education </a:t>
            </a:r>
          </a:p>
          <a:p>
            <a:pPr lvl="2"/>
            <a:r>
              <a:rPr lang="en-US" sz="2400" dirty="0" smtClean="0">
                <a:latin typeface="Comic Sans MS" panose="030F0702030302020204" pitchFamily="66" charset="0"/>
              </a:rPr>
              <a:t>Political and Structural Policies</a:t>
            </a:r>
            <a:endParaRPr lang="en-US" sz="2000" dirty="0">
              <a:latin typeface="Comic Sans MS" panose="030F0702030302020204" pitchFamily="66" charset="0"/>
            </a:endParaRPr>
          </a:p>
          <a:p>
            <a:pPr lvl="2"/>
            <a:r>
              <a:rPr lang="en-US" sz="2400" dirty="0" smtClean="0">
                <a:latin typeface="Comic Sans MS" panose="030F0702030302020204" pitchFamily="66" charset="0"/>
              </a:rPr>
              <a:t>Cuts to line items that bring revenue</a:t>
            </a:r>
          </a:p>
          <a:p>
            <a:pPr lvl="3"/>
            <a:r>
              <a:rPr lang="en-US" sz="2300" dirty="0" smtClean="0">
                <a:latin typeface="Comic Sans MS" panose="030F0702030302020204" pitchFamily="66" charset="0"/>
              </a:rPr>
              <a:t>Incentives, Marketing Illinois, Projects</a:t>
            </a:r>
            <a:endParaRPr lang="en-US" sz="1900" dirty="0">
              <a:latin typeface="Comic Sans MS" panose="030F0702030302020204" pitchFamily="66" charset="0"/>
            </a:endParaRPr>
          </a:p>
          <a:p>
            <a:pPr lvl="1"/>
            <a:r>
              <a:rPr lang="en-US" dirty="0">
                <a:latin typeface="Comic Sans MS" panose="030F0702030302020204" pitchFamily="66" charset="0"/>
              </a:rPr>
              <a:t>Skills </a:t>
            </a:r>
            <a:r>
              <a:rPr lang="en-US" dirty="0" smtClean="0">
                <a:latin typeface="Comic Sans MS" panose="030F0702030302020204" pitchFamily="66" charset="0"/>
              </a:rPr>
              <a:t>Gap / Health Care Worker &amp; Teacher Shortages</a:t>
            </a:r>
            <a:endParaRPr lang="en-US" dirty="0">
              <a:latin typeface="Comic Sans MS" panose="030F0702030302020204" pitchFamily="66" charset="0"/>
            </a:endParaRPr>
          </a:p>
          <a:p>
            <a:pPr lvl="1"/>
            <a:r>
              <a:rPr lang="en-US" dirty="0">
                <a:latin typeface="Comic Sans MS" panose="030F0702030302020204" pitchFamily="66" charset="0"/>
              </a:rPr>
              <a:t>Proximity to Iowa – </a:t>
            </a:r>
            <a:r>
              <a:rPr lang="en-US" dirty="0" smtClean="0">
                <a:latin typeface="Comic Sans MS" panose="030F0702030302020204" pitchFamily="66" charset="0"/>
              </a:rPr>
              <a:t>Ex. schools, property taxes, workers comps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799070"/>
            <a:ext cx="10972800" cy="823784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Sauk Valley Challenges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162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on brainstorming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usiness brainstorming presentation.potx" id="{DE77CA07-3D7A-4CF2-AF02-587F794CB3CB}" vid="{13C2A94F-C0A1-4622-B71C-29A3B00D5E0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brainstorming presentation</Template>
  <TotalTime>499</TotalTime>
  <Words>855</Words>
  <Application>Microsoft Office PowerPoint</Application>
  <PresentationFormat>Widescreen</PresentationFormat>
  <Paragraphs>144</Paragraphs>
  <Slides>20</Slides>
  <Notes>20</Notes>
  <HiddenSlides>0</HiddenSlides>
  <MMClips>2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Bradley Hand ITC</vt:lpstr>
      <vt:lpstr>Calibri</vt:lpstr>
      <vt:lpstr>Century Gothic</vt:lpstr>
      <vt:lpstr>Comic Sans MS</vt:lpstr>
      <vt:lpstr>Palatino Linotype</vt:lpstr>
      <vt:lpstr>Wingdings 2</vt:lpstr>
      <vt:lpstr>Presentation on brainstorming</vt:lpstr>
      <vt:lpstr>SVCC Pass Summit 2018  Success ˚  Student ˚ Advocating ˚ Partnership</vt:lpstr>
      <vt:lpstr>The Economic State of the 71st District</vt:lpstr>
      <vt:lpstr>PowerPoint Presentation</vt:lpstr>
      <vt:lpstr>PowerPoint Presentation</vt:lpstr>
      <vt:lpstr>Opening Questions</vt:lpstr>
      <vt:lpstr>Illinois</vt:lpstr>
      <vt:lpstr>Illinois / Sauk Valley</vt:lpstr>
      <vt:lpstr>Economics of District 71 </vt:lpstr>
      <vt:lpstr>Sauk Valley Challenges</vt:lpstr>
      <vt:lpstr>Mike Rowe – Skills Gap</vt:lpstr>
      <vt:lpstr>Are There Jobs? </vt:lpstr>
      <vt:lpstr>PowerPoint Presentation</vt:lpstr>
      <vt:lpstr>PowerPoint Presentation</vt:lpstr>
      <vt:lpstr>Top Issues from Employers</vt:lpstr>
      <vt:lpstr>Sauk Valley - Positives</vt:lpstr>
      <vt:lpstr>Initiatives to Build our Future</vt:lpstr>
      <vt:lpstr>Initiatives to Build our Future</vt:lpstr>
      <vt:lpstr>District 71 - QCA</vt:lpstr>
      <vt:lpstr>Closing Questions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 Summit  Success ˚  Student ˚ Advocating ˚ Partnership</dc:title>
  <dc:creator>Tony McCombie</dc:creator>
  <cp:lastModifiedBy>Tony McCombie</cp:lastModifiedBy>
  <cp:revision>26</cp:revision>
  <dcterms:created xsi:type="dcterms:W3CDTF">2018-02-02T00:32:14Z</dcterms:created>
  <dcterms:modified xsi:type="dcterms:W3CDTF">2018-02-02T17:34:18Z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