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70" r:id="rId4"/>
    <p:sldId id="272" r:id="rId5"/>
    <p:sldId id="273" r:id="rId6"/>
    <p:sldId id="269" r:id="rId7"/>
    <p:sldId id="274" r:id="rId8"/>
    <p:sldId id="271" r:id="rId9"/>
    <p:sldId id="275" r:id="rId10"/>
    <p:sldId id="268" r:id="rId11"/>
    <p:sldId id="263" r:id="rId12"/>
    <p:sldId id="277" r:id="rId13"/>
    <p:sldId id="279" r:id="rId14"/>
    <p:sldId id="278" r:id="rId15"/>
    <p:sldId id="276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8" r:id="rId24"/>
    <p:sldId id="287" r:id="rId25"/>
    <p:sldId id="289" r:id="rId26"/>
    <p:sldId id="290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m438t_MeVgZuOD7RalBeQCGWEICk-DunajOPlUHBEmI/edit?usp=sharing" TargetMode="External"/><Relationship Id="rId2" Type="http://schemas.openxmlformats.org/officeDocument/2006/relationships/hyperlink" Target="https://docs.google.com/presentation/d/1UAjIMMhpsMXoEipdX9krt3ljDAddln9uBo9Aw0EzxvQ/edit?usp=sharing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PASS SUMMIT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FEBRUARY 1, 2019</a:t>
            </a:r>
          </a:p>
        </p:txBody>
      </p:sp>
    </p:spTree>
    <p:extLst>
      <p:ext uri="{BB962C8B-B14F-4D97-AF65-F5344CB8AC3E}">
        <p14:creationId xmlns:p14="http://schemas.microsoft.com/office/powerpoint/2010/main" val="2248533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852" y="246645"/>
            <a:ext cx="10972800" cy="52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0365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Teacher Requirements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teacher must be certified to teach high school math to teach a standalone transitional math course. </a:t>
            </a:r>
          </a:p>
          <a:p>
            <a:r>
              <a:rPr lang="en-US" dirty="0"/>
              <a:t>If transitional math instruction is integrated with other academic or career-focused content (such as in a senior year capstone course) or taught through a competency-based instructional model, the role of the high school math teacher or community college math instructor must be addressed in the Memo of Understanding, and can range from co-teaching to serving in a resource role when needed. </a:t>
            </a:r>
          </a:p>
          <a:p>
            <a:r>
              <a:rPr lang="en-US" dirty="0"/>
              <a:t>As transitional math courses are not for college credit, a teacher need not meet postsecondary accreditation requirements applicable to community college faculty.</a:t>
            </a:r>
          </a:p>
        </p:txBody>
      </p:sp>
    </p:spTree>
    <p:extLst>
      <p:ext uri="{BB962C8B-B14F-4D97-AF65-F5344CB8AC3E}">
        <p14:creationId xmlns:p14="http://schemas.microsoft.com/office/powerpoint/2010/main" val="3037259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TM Course Beliefs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Students should be provided mathematics instruction aligned to their individualized post-secondary education &amp; career objectives</a:t>
            </a:r>
          </a:p>
          <a:p>
            <a:r>
              <a:rPr lang="en-US" dirty="0"/>
              <a:t>Math instruction should be contextualized and emphasize real-world application whenever possible, and instructional strategies integrating math competencies with other academic and career competencies are encouraged for all students.</a:t>
            </a:r>
          </a:p>
          <a:p>
            <a:r>
              <a:rPr lang="en-US" dirty="0"/>
              <a:t>This is NOT a longer, louder math course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1631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450382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Course must address competencies</a:t>
            </a:r>
          </a:p>
          <a:p>
            <a:r>
              <a:rPr lang="en-US" dirty="0"/>
              <a:t>The high school and college must agree to a grading structure that will include formative and summative assessments such that receiving a C or better indicates the competencies for the course were met and the student is considered ready for college-level math coursework in the appropriate pathway. </a:t>
            </a:r>
          </a:p>
          <a:p>
            <a:r>
              <a:rPr lang="en-US" dirty="0"/>
              <a:t>Grading standards that support college readiness should be mutually established between the high school and college. Specifically, agreed upon grading standards must meet the following guidelines: </a:t>
            </a:r>
          </a:p>
          <a:p>
            <a:pPr lvl="1"/>
            <a:r>
              <a:rPr lang="en-US" dirty="0"/>
              <a:t>At least 25% of the overall grade must come from problem or project-based learning tasks. </a:t>
            </a:r>
          </a:p>
          <a:p>
            <a:pPr lvl="1"/>
            <a:r>
              <a:rPr lang="en-US" dirty="0"/>
              <a:t>A single assessment may not be more than 50% of the final grade in the course. </a:t>
            </a:r>
          </a:p>
          <a:p>
            <a:pPr lvl="1"/>
            <a:r>
              <a:rPr lang="en-US" dirty="0"/>
              <a:t>No more than 25% of the course grade can come from formative assignments such as homework. </a:t>
            </a:r>
          </a:p>
          <a:p>
            <a:pPr lvl="1"/>
            <a:r>
              <a:rPr lang="en-US" dirty="0"/>
              <a:t>Data must be used to evaluate the effectiveness of any transitional math course. Outcomes in the subsequent college-level math courses will inform ongoing adjustments to the transitional math courses. </a:t>
            </a:r>
          </a:p>
          <a:p>
            <a:pPr lvl="1"/>
            <a:r>
              <a:rPr lang="en-US" dirty="0"/>
              <a:t>Grading policies stated in the Memo of Understanding take precedence over any conflicting local grading requirements due to the placement and portability agreements.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795491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Procedures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High schools and community college co-develop a course, course syllabus, and MOU.</a:t>
            </a:r>
          </a:p>
          <a:p>
            <a:r>
              <a:rPr lang="en-US" dirty="0"/>
              <a:t>Portability Panel approves all submissions.</a:t>
            </a:r>
          </a:p>
          <a:p>
            <a:r>
              <a:rPr lang="en-US" dirty="0"/>
              <a:t>If the student passed the course with a “C” or better, this will be recorded on their transcript.</a:t>
            </a:r>
          </a:p>
        </p:txBody>
      </p:sp>
    </p:spTree>
    <p:extLst>
      <p:ext uri="{BB962C8B-B14F-4D97-AF65-F5344CB8AC3E}">
        <p14:creationId xmlns:p14="http://schemas.microsoft.com/office/powerpoint/2010/main" val="28754108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ICCB, ISBE, IBHE work collaboratively to develop a model TM units of instruction. (2018-19)</a:t>
            </a:r>
          </a:p>
          <a:p>
            <a:r>
              <a:rPr lang="en-US" dirty="0"/>
              <a:t>Piloting of model TM units &amp; tasks (spring 2019)</a:t>
            </a:r>
          </a:p>
          <a:p>
            <a:r>
              <a:rPr lang="en-US" dirty="0"/>
              <a:t>Professional learning provided for implementation of transitional math courses (summer 2019-2020)</a:t>
            </a:r>
          </a:p>
          <a:p>
            <a:r>
              <a:rPr lang="en-US" dirty="0"/>
              <a:t>By no later than June 30, 2019, ISBE and ICCB shall jointly establish a phased implementation plan and benchmarks that lead to full statewide implementation of transitional mathematics instruction in all school districts with timeframes that account for State and local resources and capacity.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3865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Website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http://www2.iccb.org/iltransitionalmath/</a:t>
            </a:r>
          </a:p>
        </p:txBody>
      </p:sp>
    </p:spTree>
    <p:extLst>
      <p:ext uri="{BB962C8B-B14F-4D97-AF65-F5344CB8AC3E}">
        <p14:creationId xmlns:p14="http://schemas.microsoft.com/office/powerpoint/2010/main" val="20845299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0595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6F9C7-A8EA-44BE-BAB5-DD517CB60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18-19 SY Pilot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C4979A-049D-4A62-A836-F0F5C838A3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School Year AFC (Sean Waters) and Rock Falls (Deena </a:t>
            </a:r>
            <a:r>
              <a:rPr lang="en-US" dirty="0" err="1"/>
              <a:t>Gallentine</a:t>
            </a:r>
            <a:r>
              <a:rPr lang="en-US" dirty="0"/>
              <a:t>) were apart of piloting the Quantitative Literacy &amp; Statistics course (middle of the three).</a:t>
            </a:r>
          </a:p>
          <a:p>
            <a:r>
              <a:rPr lang="en-US" dirty="0"/>
              <a:t>Both teachers felt that they may not have the proper clientele in the course, but for different reasons.</a:t>
            </a:r>
          </a:p>
          <a:p>
            <a:r>
              <a:rPr lang="en-US" dirty="0"/>
              <a:t>There were many ups and downs throughout the 1</a:t>
            </a:r>
            <a:r>
              <a:rPr lang="en-US" baseline="30000" dirty="0"/>
              <a:t>st</a:t>
            </a:r>
            <a:r>
              <a:rPr lang="en-US" dirty="0"/>
              <a:t> semester, but we hope that everyone can learn from this for the future.</a:t>
            </a:r>
          </a:p>
        </p:txBody>
      </p:sp>
    </p:spTree>
    <p:extLst>
      <p:ext uri="{BB962C8B-B14F-4D97-AF65-F5344CB8AC3E}">
        <p14:creationId xmlns:p14="http://schemas.microsoft.com/office/powerpoint/2010/main" val="9075283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6F9C7-A8EA-44BE-BAB5-DD517CB60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18-19 SY Pilot – Unit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C4979A-049D-4A62-A836-F0F5C838A3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title of Unit 1 was Personal Finance. Neither of the pilot teachers were too pleased with the implementation of this unit.</a:t>
            </a:r>
          </a:p>
          <a:p>
            <a:r>
              <a:rPr lang="en-US" dirty="0"/>
              <a:t>Some of the teacher feedback was that the summative assessment would be better suited as a task and one of the tasks would be more appropriate for a summative assessment.</a:t>
            </a:r>
          </a:p>
          <a:p>
            <a:r>
              <a:rPr lang="en-US" dirty="0"/>
              <a:t>Some of the student feedback was that this unit was too similar to their consumer education course.</a:t>
            </a:r>
          </a:p>
          <a:p>
            <a:r>
              <a:rPr lang="en-US" dirty="0"/>
              <a:t>Changes have been made based off this feedback to improve the unit for the 19-20 SY.</a:t>
            </a:r>
          </a:p>
        </p:txBody>
      </p:sp>
    </p:spTree>
    <p:extLst>
      <p:ext uri="{BB962C8B-B14F-4D97-AF65-F5344CB8AC3E}">
        <p14:creationId xmlns:p14="http://schemas.microsoft.com/office/powerpoint/2010/main" val="1451895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Transitional Mathematics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5280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6F9C7-A8EA-44BE-BAB5-DD517CB60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18-19 SY Pilot – Unit 1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F9336A8-1628-4924-84D5-26A6CC070B2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910470" y="1990839"/>
            <a:ext cx="5941639" cy="4498019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C51A41F-53F6-453F-89ED-E475EF875D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65318" y="2311559"/>
            <a:ext cx="4645152" cy="4303944"/>
          </a:xfrm>
        </p:spPr>
        <p:txBody>
          <a:bodyPr/>
          <a:lstStyle/>
          <a:p>
            <a:r>
              <a:rPr lang="en-US" dirty="0"/>
              <a:t>Subsections in this unit included:</a:t>
            </a:r>
          </a:p>
          <a:p>
            <a:pPr lvl="1"/>
            <a:r>
              <a:rPr lang="en-US" dirty="0"/>
              <a:t>Financial Well Being</a:t>
            </a:r>
          </a:p>
          <a:p>
            <a:pPr lvl="1"/>
            <a:r>
              <a:rPr lang="en-US" dirty="0"/>
              <a:t>Managing Your Money</a:t>
            </a:r>
          </a:p>
          <a:p>
            <a:pPr lvl="1"/>
            <a:r>
              <a:rPr lang="en-US" dirty="0"/>
              <a:t>Earning</a:t>
            </a:r>
          </a:p>
          <a:p>
            <a:pPr lvl="1"/>
            <a:r>
              <a:rPr lang="en-US" dirty="0"/>
              <a:t>Saving &amp; Investing</a:t>
            </a:r>
          </a:p>
          <a:p>
            <a:pPr lvl="1"/>
            <a:r>
              <a:rPr lang="en-US" dirty="0"/>
              <a:t>Spending, Borrowing, &amp; Protecting</a:t>
            </a:r>
          </a:p>
          <a:p>
            <a:r>
              <a:rPr lang="en-US" dirty="0"/>
              <a:t>One of the tasks that I enjoyed with titled “The life of… “</a:t>
            </a:r>
          </a:p>
        </p:txBody>
      </p:sp>
    </p:spTree>
    <p:extLst>
      <p:ext uri="{BB962C8B-B14F-4D97-AF65-F5344CB8AC3E}">
        <p14:creationId xmlns:p14="http://schemas.microsoft.com/office/powerpoint/2010/main" val="24430912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6F9C7-A8EA-44BE-BAB5-DD517CB60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18-19 SY Pilot – Unit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C4979A-049D-4A62-A836-F0F5C838A3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title of Unit 2 was Statistics &amp; Predictions. Unit 2 seemed to be received a lot better than unit 1.</a:t>
            </a:r>
          </a:p>
          <a:p>
            <a:r>
              <a:rPr lang="en-US" dirty="0"/>
              <a:t>Subsections in this unit include:</a:t>
            </a:r>
          </a:p>
          <a:p>
            <a:pPr lvl="1"/>
            <a:r>
              <a:rPr lang="en-US" dirty="0"/>
              <a:t>Statistical Calculations &amp; Displays</a:t>
            </a:r>
          </a:p>
          <a:p>
            <a:pPr lvl="1"/>
            <a:r>
              <a:rPr lang="en-US" dirty="0"/>
              <a:t>Probability &amp; Predictions</a:t>
            </a:r>
          </a:p>
          <a:p>
            <a:pPr lvl="1"/>
            <a:r>
              <a:rPr lang="en-US" dirty="0"/>
              <a:t>Predictions Between Two Quantities</a:t>
            </a:r>
          </a:p>
          <a:p>
            <a:r>
              <a:rPr lang="en-US" dirty="0"/>
              <a:t>I would like to see us have more time for this unit, maybe by making unit 1 shorter.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0845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6F9C7-A8EA-44BE-BAB5-DD517CB60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18-19 SY Pilot – Unit 2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59725E-2911-466F-ABEE-B4BA125BB35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Are we normal? – Student Sample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https://docs.google.com/presentation/d/1UAjIMMhpsMXoEipdX9krt3ljDAddln9uBo9Aw0EzxvQ/edit?usp=sharing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ED15BDF-2C98-4D4D-959C-860CD45E52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4303944"/>
          </a:xfrm>
        </p:spPr>
        <p:txBody>
          <a:bodyPr/>
          <a:lstStyle/>
          <a:p>
            <a:r>
              <a:rPr lang="en-US" dirty="0"/>
              <a:t>Summative Assessment – Student Sample</a:t>
            </a:r>
          </a:p>
          <a:p>
            <a:r>
              <a:rPr lang="en-US" dirty="0"/>
              <a:t>Combined all ideas of unit better than old Unit 1 Assessment.</a:t>
            </a:r>
          </a:p>
          <a:p>
            <a:r>
              <a:rPr lang="en-US" dirty="0"/>
              <a:t>Still some training is needed on how to grade something like this using provided rubric.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https://docs.google.com/document/d/1m438t_MeVgZuOD7RalBeQCGWEICk-DunajOPlUHBEmI/edit?usp=sharing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6176E7-8275-4835-817F-A487EBF8C5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6141" y="3721923"/>
            <a:ext cx="2943182" cy="2902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5365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6F9C7-A8EA-44BE-BAB5-DD517CB60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18-19 SY Pilot – Unit 2</a:t>
            </a: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01F3F9B1-5D64-4139-9B65-AF08071DDAC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42316" y="2030353"/>
            <a:ext cx="3617580" cy="4827647"/>
          </a:xfrm>
        </p:spPr>
      </p:pic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FC97B02E-5A7A-4A07-8722-31074C09B02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751443" y="2030353"/>
            <a:ext cx="6056243" cy="4542183"/>
          </a:xfrm>
        </p:spPr>
      </p:pic>
    </p:spTree>
    <p:extLst>
      <p:ext uri="{BB962C8B-B14F-4D97-AF65-F5344CB8AC3E}">
        <p14:creationId xmlns:p14="http://schemas.microsoft.com/office/powerpoint/2010/main" val="1576520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6F9C7-A8EA-44BE-BAB5-DD517CB60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18-19 SY Pilot – Unit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C4979A-049D-4A62-A836-F0F5C838A3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new title of Unit 3 was Analyzing and Optimizing Our World. This was changed from Constructing our World because this seemed to only really apply to the first subsection.</a:t>
            </a:r>
          </a:p>
          <a:p>
            <a:r>
              <a:rPr lang="en-US" dirty="0"/>
              <a:t>Subsections in this unit include:</a:t>
            </a:r>
          </a:p>
          <a:p>
            <a:pPr lvl="1"/>
            <a:r>
              <a:rPr lang="en-US" dirty="0"/>
              <a:t>Geometry Justification</a:t>
            </a:r>
          </a:p>
          <a:p>
            <a:pPr lvl="1"/>
            <a:r>
              <a:rPr lang="en-US" dirty="0"/>
              <a:t>Quadratics</a:t>
            </a:r>
          </a:p>
          <a:p>
            <a:pPr lvl="1"/>
            <a:r>
              <a:rPr lang="en-US" dirty="0"/>
              <a:t>Polynomials</a:t>
            </a:r>
          </a:p>
          <a:p>
            <a:r>
              <a:rPr lang="en-US" dirty="0"/>
              <a:t>The first two subsections occurred before winter break with the third being after winter break.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5858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6F9C7-A8EA-44BE-BAB5-DD517CB60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18-19 SY Pilot – Unit 3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E9432B4-B6EE-47AA-8A64-205A2584AEC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054369" y="1646282"/>
            <a:ext cx="3723861" cy="4965149"/>
          </a:xfr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DCE8245C-8B26-4740-A854-4A37CD9FF7F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72035" y="2189991"/>
            <a:ext cx="5750454" cy="4312841"/>
          </a:xfrm>
        </p:spPr>
      </p:pic>
    </p:spTree>
    <p:extLst>
      <p:ext uri="{BB962C8B-B14F-4D97-AF65-F5344CB8AC3E}">
        <p14:creationId xmlns:p14="http://schemas.microsoft.com/office/powerpoint/2010/main" val="2373632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6F9C7-A8EA-44BE-BAB5-DD517CB60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18-19 SY Pilot – Units 4 &amp;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C4979A-049D-4A62-A836-F0F5C838A3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title of Unit 4 is Math in Decision Making. We will be starting this unit soon.</a:t>
            </a:r>
          </a:p>
          <a:p>
            <a:pPr lvl="1"/>
            <a:r>
              <a:rPr lang="en-US" dirty="0"/>
              <a:t>Subsections included: Money, Safety, Logistics</a:t>
            </a:r>
          </a:p>
          <a:p>
            <a:pPr lvl="1"/>
            <a:r>
              <a:rPr lang="en-US" dirty="0"/>
              <a:t>Summative task: Buying a House</a:t>
            </a:r>
          </a:p>
          <a:p>
            <a:pPr lvl="1"/>
            <a:endParaRPr lang="en-US" dirty="0"/>
          </a:p>
          <a:p>
            <a:r>
              <a:rPr lang="en-US" dirty="0"/>
              <a:t>The title of Unit 5 is Starting a Business.</a:t>
            </a:r>
          </a:p>
          <a:p>
            <a:pPr lvl="1"/>
            <a:r>
              <a:rPr lang="en-US" dirty="0"/>
              <a:t>This unit will be the capstone project of the course and will take up the entire 4</a:t>
            </a:r>
            <a:r>
              <a:rPr lang="en-US" baseline="30000" dirty="0"/>
              <a:t>th</a:t>
            </a:r>
            <a:r>
              <a:rPr lang="en-US" dirty="0"/>
              <a:t> quarter. </a:t>
            </a:r>
          </a:p>
          <a:p>
            <a:pPr lvl="1"/>
            <a:r>
              <a:rPr lang="en-US" dirty="0"/>
              <a:t>Both of the pilot teachers are intrigued on how this unit will be executed.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910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PWR Act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Public Act 99-0674 (HB 5729); signed by Governor on 7/29/16 </a:t>
            </a:r>
          </a:p>
          <a:p>
            <a:r>
              <a:rPr lang="en-US" dirty="0"/>
              <a:t>Four components: </a:t>
            </a:r>
          </a:p>
          <a:p>
            <a:pPr marL="457200" lvl="1" indent="0">
              <a:buNone/>
            </a:pPr>
            <a:r>
              <a:rPr lang="en-US" dirty="0"/>
              <a:t>1. Postsecondary and Career Expectations (</a:t>
            </a:r>
            <a:r>
              <a:rPr lang="en-US" dirty="0" err="1"/>
              <a:t>PaCE</a:t>
            </a:r>
            <a:r>
              <a:rPr lang="en-US" dirty="0"/>
              <a:t>) </a:t>
            </a:r>
          </a:p>
          <a:p>
            <a:pPr marL="457200" lvl="1" indent="0">
              <a:buNone/>
            </a:pPr>
            <a:r>
              <a:rPr lang="en-US" dirty="0"/>
              <a:t>2. Pilot of Competency-based High School Graduation Requirements </a:t>
            </a:r>
          </a:p>
          <a:p>
            <a:pPr marL="457200" lvl="1" indent="0">
              <a:buNone/>
            </a:pPr>
            <a:r>
              <a:rPr lang="en-US" dirty="0"/>
              <a:t>3. Scaling of 12th Grade Transitional Courses </a:t>
            </a:r>
          </a:p>
          <a:p>
            <a:pPr marL="457200" lvl="1" indent="0">
              <a:buNone/>
            </a:pPr>
            <a:r>
              <a:rPr lang="en-US" dirty="0"/>
              <a:t>4. College &amp; Career Pathway Endorsements on High School Diplomas</a:t>
            </a:r>
          </a:p>
        </p:txBody>
      </p:sp>
    </p:spTree>
    <p:extLst>
      <p:ext uri="{BB962C8B-B14F-4D97-AF65-F5344CB8AC3E}">
        <p14:creationId xmlns:p14="http://schemas.microsoft.com/office/powerpoint/2010/main" val="988248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By the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993182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AutoNum type="arabicPeriod"/>
            </a:pPr>
            <a:r>
              <a:rPr lang="en-US" dirty="0"/>
              <a:t>On average, 50% of IL HS graduates are placed into remedial education. </a:t>
            </a:r>
          </a:p>
          <a:p>
            <a:pPr marL="457200" indent="-457200">
              <a:buAutoNum type="arabicPeriod"/>
            </a:pPr>
            <a:r>
              <a:rPr lang="en-US" dirty="0"/>
              <a:t>Fewer than 40% of CC students complete any type of degree or certificate within six years (Source: Bailey, 2015). Remediation plays a role. Individuals without a degree or certificate have dramatically reduced earning potential (Source: Belfield and Bailey, 2017). </a:t>
            </a:r>
          </a:p>
          <a:p>
            <a:pPr marL="457200" indent="-457200">
              <a:buAutoNum type="arabicPeriod"/>
            </a:pPr>
            <a:r>
              <a:rPr lang="en-US" dirty="0"/>
              <a:t>By 2020, 65% of all jobs in the economy will require postsecondary education and training beyond high school.* </a:t>
            </a:r>
          </a:p>
          <a:p>
            <a:pPr marL="457200" indent="-457200">
              <a:buAutoNum type="arabicPeriod"/>
            </a:pPr>
            <a:r>
              <a:rPr lang="en-US" dirty="0"/>
              <a:t>8 out of 10 Illinois employers say they need employees with some postsecondary education (Source: 60by25.org).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*Recovery: Job Growth and Education Requirements, Georgetown University</a:t>
            </a:r>
          </a:p>
        </p:txBody>
      </p:sp>
    </p:spTree>
    <p:extLst>
      <p:ext uri="{BB962C8B-B14F-4D97-AF65-F5344CB8AC3E}">
        <p14:creationId xmlns:p14="http://schemas.microsoft.com/office/powerpoint/2010/main" val="3048820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Goal: reduce Remediation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US" dirty="0"/>
              <a:t>Determine who is not college-ready for math in the junior year. </a:t>
            </a:r>
          </a:p>
          <a:p>
            <a:pPr marL="457200" indent="-457200">
              <a:buAutoNum type="arabicPeriod"/>
            </a:pPr>
            <a:r>
              <a:rPr lang="en-US" dirty="0"/>
              <a:t>Remediate with new transitional courses in the senior year. </a:t>
            </a:r>
          </a:p>
          <a:p>
            <a:pPr marL="457200" indent="-457200">
              <a:buAutoNum type="arabicPeriod"/>
            </a:pPr>
            <a:r>
              <a:rPr lang="en-US" dirty="0"/>
              <a:t>Provide guaranteed placement at all IL community colleges and some universities. Result: Students start at college-level coursework, increasing their chances of completing a certificate or degree. </a:t>
            </a:r>
          </a:p>
          <a:p>
            <a:pPr marL="457200" indent="-457200"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This initiative is about more than completing a class, but instead a degree or certificate</a:t>
            </a:r>
          </a:p>
        </p:txBody>
      </p:sp>
    </p:spTree>
    <p:extLst>
      <p:ext uri="{BB962C8B-B14F-4D97-AF65-F5344CB8AC3E}">
        <p14:creationId xmlns:p14="http://schemas.microsoft.com/office/powerpoint/2010/main" val="1517608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www2.iccb.org/iltransitionalmath/wp-content/uploads/2018/11/placement-chart-v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9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1498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5437" y="2395537"/>
            <a:ext cx="9001125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883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2.iccb.org/iltransitionalmath/wp-content/uploads/2018/11/eligibility-chart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582297" y="6309360"/>
            <a:ext cx="3500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Algebra 2 is NOT a pre-requisite.</a:t>
            </a:r>
          </a:p>
        </p:txBody>
      </p:sp>
    </p:spTree>
    <p:extLst>
      <p:ext uri="{BB962C8B-B14F-4D97-AF65-F5344CB8AC3E}">
        <p14:creationId xmlns:p14="http://schemas.microsoft.com/office/powerpoint/2010/main" val="3418225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Making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Placement guidelines for juniors are state policy and NOT optional. </a:t>
            </a:r>
          </a:p>
          <a:p>
            <a:r>
              <a:rPr lang="en-US" dirty="0"/>
              <a:t>Placement done after first semester of junior year; can be refined in spring. </a:t>
            </a:r>
          </a:p>
          <a:p>
            <a:r>
              <a:rPr lang="en-US" dirty="0"/>
              <a:t>Students should be placed into the highest course for which they can be successful. Many students can pick their major from its math requirements. </a:t>
            </a:r>
          </a:p>
          <a:p>
            <a:r>
              <a:rPr lang="en-US" dirty="0"/>
              <a:t>When in doubt, use the QL pathway (default by law). </a:t>
            </a:r>
          </a:p>
          <a:p>
            <a:r>
              <a:rPr lang="en-US" dirty="0"/>
              <a:t>PWR TM does not meet the 3rd year state graduation requirement. </a:t>
            </a:r>
          </a:p>
          <a:p>
            <a:r>
              <a:rPr lang="en-US" dirty="0"/>
              <a:t>A fourth year of math is not required, but should be strongly encouraged. Students lose readiness when sitting out their senior year.  </a:t>
            </a:r>
          </a:p>
        </p:txBody>
      </p:sp>
    </p:spTree>
    <p:extLst>
      <p:ext uri="{BB962C8B-B14F-4D97-AF65-F5344CB8AC3E}">
        <p14:creationId xmlns:p14="http://schemas.microsoft.com/office/powerpoint/2010/main" val="2395358622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151</TotalTime>
  <Words>1402</Words>
  <Application>Microsoft Office PowerPoint</Application>
  <PresentationFormat>Widescreen</PresentationFormat>
  <Paragraphs>109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Gill Sans MT</vt:lpstr>
      <vt:lpstr>Gallery</vt:lpstr>
      <vt:lpstr>PASS SUMMIT</vt:lpstr>
      <vt:lpstr>Transitional Mathematics</vt:lpstr>
      <vt:lpstr>PWR Act</vt:lpstr>
      <vt:lpstr>By the Numbers</vt:lpstr>
      <vt:lpstr>Goal: reduce Remediation</vt:lpstr>
      <vt:lpstr>PowerPoint Presentation</vt:lpstr>
      <vt:lpstr>PowerPoint Presentation</vt:lpstr>
      <vt:lpstr>PowerPoint Presentation</vt:lpstr>
      <vt:lpstr>Decision Making Process</vt:lpstr>
      <vt:lpstr>PowerPoint Presentation</vt:lpstr>
      <vt:lpstr>Teacher Requirements</vt:lpstr>
      <vt:lpstr>TM Course Beliefs</vt:lpstr>
      <vt:lpstr>Course Requirements</vt:lpstr>
      <vt:lpstr>Procedures</vt:lpstr>
      <vt:lpstr>Timeline</vt:lpstr>
      <vt:lpstr>Website</vt:lpstr>
      <vt:lpstr>Local Work</vt:lpstr>
      <vt:lpstr>18-19 SY Pilot</vt:lpstr>
      <vt:lpstr>18-19 SY Pilot – Unit 1</vt:lpstr>
      <vt:lpstr>18-19 SY Pilot – Unit 1</vt:lpstr>
      <vt:lpstr>18-19 SY Pilot – Unit 2</vt:lpstr>
      <vt:lpstr>18-19 SY Pilot – Unit 2</vt:lpstr>
      <vt:lpstr>18-19 SY Pilot – Unit 2</vt:lpstr>
      <vt:lpstr>18-19 SY Pilot – Unit 3</vt:lpstr>
      <vt:lpstr>18-19 SY Pilot – Unit 3</vt:lpstr>
      <vt:lpstr>18-19 SY Pilot – Units 4 &amp; 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Principal Meeting</dc:title>
  <dc:creator>Anji Garza</dc:creator>
  <cp:lastModifiedBy>Sean Waters</cp:lastModifiedBy>
  <cp:revision>18</cp:revision>
  <dcterms:created xsi:type="dcterms:W3CDTF">2018-11-28T21:36:27Z</dcterms:created>
  <dcterms:modified xsi:type="dcterms:W3CDTF">2019-01-28T21:37:58Z</dcterms:modified>
</cp:coreProperties>
</file>