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FSoyu8q0qb+52MAH+c7H5ECQW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20"/>
  </p:normalViewPr>
  <p:slideViewPr>
    <p:cSldViewPr snapToGrid="0">
      <p:cViewPr varScale="1">
        <p:scale>
          <a:sx n="87" d="100"/>
          <a:sy n="87" d="100"/>
        </p:scale>
        <p:origin x="2112" y="1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400" y="763587"/>
            <a:ext cx="6702425" cy="37703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875" y="4776787"/>
            <a:ext cx="6216650" cy="452437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371850" cy="501650"/>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8962" y="0"/>
            <a:ext cx="3371850" cy="501650"/>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162"/>
            <a:ext cx="3371850" cy="501650"/>
          </a:xfrm>
          <a:prstGeom prst="rect">
            <a:avLst/>
          </a:prstGeom>
          <a:noFill/>
          <a:ln>
            <a:noFill/>
          </a:ln>
        </p:spPr>
        <p:txBody>
          <a:bodyPr spcFirstLastPara="1" wrap="square" lIns="0" tIns="0" rIns="0" bIns="0" anchor="b" anchorCtr="0">
            <a:noAutofit/>
          </a:bodyPr>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8962" y="9555162"/>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75" name="Google Shape;75;p1: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0" name="Google Shape;130;p10: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2: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44" name="Google Shape;144;p12: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Where did these goals come from? Whose goals are these? You have to state this. Maybe you will in your conversation but for folks who only look at the slides and don’t listen to your recording, it is important they know the source.</a:t>
            </a:r>
            <a:endParaRPr dirty="0"/>
          </a:p>
        </p:txBody>
      </p:sp>
      <p:sp>
        <p:nvSpPr>
          <p:cNvPr id="150" name="Google Shape;150;p13: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56" name="Google Shape;156;p14: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2" name="Google Shape;162;p15: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6: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68" name="Google Shape;168;p16: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0" name="Google Shape;180;p18: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9: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6" name="Google Shape;186;p19: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0: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3" name="Google Shape;193;p20: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1: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9" name="Google Shape;199;p21: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6" name="Google Shape;206;p22: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Other considerations might be saving them money in postsecondary and certificate training, provides opportunities for skill and knowledge development in chosen career</a:t>
            </a:r>
            <a:endParaRPr dirty="0"/>
          </a:p>
        </p:txBody>
      </p:sp>
      <p:sp>
        <p:nvSpPr>
          <p:cNvPr id="87" name="Google Shape;87;p3: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What is the purpose/goal of these activities? Connect to career exploration</a:t>
            </a:r>
            <a:endParaRPr dirty="0"/>
          </a:p>
        </p:txBody>
      </p:sp>
      <p:sp>
        <p:nvSpPr>
          <p:cNvPr id="93" name="Google Shape;93;p4: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t>Can you make these links live? We will be sharing the slides with participants and a live link might make it easier to explore</a:t>
            </a:r>
          </a:p>
          <a:p>
            <a:pPr marL="0" lvl="0" indent="0" algn="l" rtl="0">
              <a:spcBef>
                <a:spcPts val="0"/>
              </a:spcBef>
              <a:spcAft>
                <a:spcPts val="0"/>
              </a:spcAft>
              <a:buNone/>
            </a:pPr>
            <a:r>
              <a:rPr lang="en-US" dirty="0"/>
              <a:t>Take a look at a lesson. Get discussion regarding what this can look like in a classroom, where it fits, how students might respond, etc. Teachers love practical.</a:t>
            </a:r>
            <a:endParaRPr dirty="0"/>
          </a:p>
        </p:txBody>
      </p:sp>
      <p:sp>
        <p:nvSpPr>
          <p:cNvPr id="99" name="Google Shape;99;p5: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Are these quotes from somewhere or yours? If quotes, credit the source.</a:t>
            </a:r>
          </a:p>
          <a:p>
            <a:pPr marL="0" lvl="0" indent="0" algn="l" rtl="0">
              <a:spcBef>
                <a:spcPts val="0"/>
              </a:spcBef>
              <a:spcAft>
                <a:spcPts val="0"/>
              </a:spcAft>
              <a:buNone/>
            </a:pPr>
            <a:endParaRPr dirty="0"/>
          </a:p>
        </p:txBody>
      </p:sp>
      <p:sp>
        <p:nvSpPr>
          <p:cNvPr id="105" name="Google Shape;105;p6: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7" name="Google Shape;117;p8: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777875" y="4776787"/>
            <a:ext cx="6216650" cy="4524375"/>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23" name="Google Shape;123;p9:notes"/>
          <p:cNvSpPr>
            <a:spLocks noGrp="1" noRot="1" noChangeAspect="1"/>
          </p:cNvSpPr>
          <p:nvPr>
            <p:ph type="sldImg" idx="2"/>
          </p:nvPr>
        </p:nvSpPr>
        <p:spPr>
          <a:xfrm>
            <a:off x="1371600" y="763588"/>
            <a:ext cx="5026025" cy="3770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83000"/>
              </a:lnSpc>
              <a:spcBef>
                <a:spcPts val="0"/>
              </a:spcBef>
              <a:spcAft>
                <a:spcPts val="0"/>
              </a:spcAft>
              <a:buSzPts val="1400"/>
              <a:buNone/>
              <a:defRPr sz="6000"/>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83000"/>
              </a:lnSpc>
              <a:spcBef>
                <a:spcPts val="1425"/>
              </a:spcBef>
              <a:spcAft>
                <a:spcPts val="0"/>
              </a:spcAft>
              <a:buSzPts val="2400"/>
              <a:buNone/>
              <a:defRPr sz="2400"/>
            </a:lvl1pPr>
            <a:lvl2pPr lvl="1" algn="ctr">
              <a:lnSpc>
                <a:spcPct val="83000"/>
              </a:lnSpc>
              <a:spcBef>
                <a:spcPts val="1138"/>
              </a:spcBef>
              <a:spcAft>
                <a:spcPts val="0"/>
              </a:spcAft>
              <a:buSzPts val="2000"/>
              <a:buNone/>
              <a:defRPr sz="2000"/>
            </a:lvl2pPr>
            <a:lvl3pPr lvl="2" algn="ctr">
              <a:lnSpc>
                <a:spcPct val="83000"/>
              </a:lnSpc>
              <a:spcBef>
                <a:spcPts val="850"/>
              </a:spcBef>
              <a:spcAft>
                <a:spcPts val="0"/>
              </a:spcAft>
              <a:buSzPts val="1800"/>
              <a:buNone/>
              <a:defRPr sz="1800"/>
            </a:lvl3pPr>
            <a:lvl4pPr lvl="3" algn="ctr">
              <a:lnSpc>
                <a:spcPct val="83000"/>
              </a:lnSpc>
              <a:spcBef>
                <a:spcPts val="575"/>
              </a:spcBef>
              <a:spcAft>
                <a:spcPts val="0"/>
              </a:spcAft>
              <a:buSzPts val="1600"/>
              <a:buNone/>
              <a:defRPr sz="1600"/>
            </a:lvl4pPr>
            <a:lvl5pPr lvl="4" algn="ctr">
              <a:lnSpc>
                <a:spcPct val="83000"/>
              </a:lnSpc>
              <a:spcBef>
                <a:spcPts val="288"/>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9" name="Google Shape;19;p24"/>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457200" y="274637"/>
            <a:ext cx="8228012" cy="1141412"/>
          </a:xfrm>
          <a:prstGeom prst="rect">
            <a:avLst/>
          </a:prstGeom>
          <a:noFill/>
          <a:ln>
            <a:noFill/>
          </a:ln>
        </p:spPr>
        <p:txBody>
          <a:bodyPr spcFirstLastPara="1" wrap="square" lIns="91425" tIns="45700" rIns="91425" bIns="45700" anchor="ctr" anchorCtr="0">
            <a:noAutofit/>
          </a:bodyPr>
          <a:lstStyle>
            <a:lvl1pPr lvl="0" algn="l">
              <a:lnSpc>
                <a:spcPct val="83000"/>
              </a:lnSpc>
              <a:spcBef>
                <a:spcPts val="0"/>
              </a:spcBef>
              <a:spcAft>
                <a:spcPts val="0"/>
              </a:spcAft>
              <a:buSzPts val="1400"/>
              <a:buNone/>
              <a:defRPr/>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63" name="Google Shape;63;p33"/>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83000"/>
              </a:lnSpc>
              <a:spcBef>
                <a:spcPts val="0"/>
              </a:spcBef>
              <a:spcAft>
                <a:spcPts val="0"/>
              </a:spcAft>
              <a:buSzPts val="1400"/>
              <a:buNone/>
              <a:defRPr/>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83000"/>
              </a:lnSpc>
              <a:spcBef>
                <a:spcPts val="1425"/>
              </a:spcBef>
              <a:spcAft>
                <a:spcPts val="0"/>
              </a:spcAft>
              <a:buSzPts val="2400"/>
              <a:buNone/>
              <a:defRPr sz="2400" b="1"/>
            </a:lvl1pPr>
            <a:lvl2pPr marL="914400" lvl="1" indent="-228600" algn="l">
              <a:lnSpc>
                <a:spcPct val="83000"/>
              </a:lnSpc>
              <a:spcBef>
                <a:spcPts val="1138"/>
              </a:spcBef>
              <a:spcAft>
                <a:spcPts val="0"/>
              </a:spcAft>
              <a:buSzPts val="2000"/>
              <a:buNone/>
              <a:defRPr sz="2000" b="1"/>
            </a:lvl2pPr>
            <a:lvl3pPr marL="1371600" lvl="2" indent="-228600" algn="l">
              <a:lnSpc>
                <a:spcPct val="83000"/>
              </a:lnSpc>
              <a:spcBef>
                <a:spcPts val="850"/>
              </a:spcBef>
              <a:spcAft>
                <a:spcPts val="0"/>
              </a:spcAft>
              <a:buSzPts val="1800"/>
              <a:buNone/>
              <a:defRPr sz="1800" b="1"/>
            </a:lvl3pPr>
            <a:lvl4pPr marL="1828800" lvl="3" indent="-228600" algn="l">
              <a:lnSpc>
                <a:spcPct val="83000"/>
              </a:lnSpc>
              <a:spcBef>
                <a:spcPts val="575"/>
              </a:spcBef>
              <a:spcAft>
                <a:spcPts val="0"/>
              </a:spcAft>
              <a:buSzPts val="1600"/>
              <a:buNone/>
              <a:defRPr sz="1600" b="1"/>
            </a:lvl4pPr>
            <a:lvl5pPr marL="2286000" lvl="4" indent="-228600" algn="l">
              <a:lnSpc>
                <a:spcPct val="83000"/>
              </a:lnSpc>
              <a:spcBef>
                <a:spcPts val="288"/>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3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83000"/>
              </a:lnSpc>
              <a:spcBef>
                <a:spcPts val="1425"/>
              </a:spcBef>
              <a:spcAft>
                <a:spcPts val="0"/>
              </a:spcAft>
              <a:buSzPts val="2400"/>
              <a:buNone/>
              <a:defRPr sz="2400" b="1"/>
            </a:lvl1pPr>
            <a:lvl2pPr marL="914400" lvl="1" indent="-228600" algn="l">
              <a:lnSpc>
                <a:spcPct val="83000"/>
              </a:lnSpc>
              <a:spcBef>
                <a:spcPts val="1138"/>
              </a:spcBef>
              <a:spcAft>
                <a:spcPts val="0"/>
              </a:spcAft>
              <a:buSzPts val="2000"/>
              <a:buNone/>
              <a:defRPr sz="2000" b="1"/>
            </a:lvl2pPr>
            <a:lvl3pPr marL="1371600" lvl="2" indent="-228600" algn="l">
              <a:lnSpc>
                <a:spcPct val="83000"/>
              </a:lnSpc>
              <a:spcBef>
                <a:spcPts val="850"/>
              </a:spcBef>
              <a:spcAft>
                <a:spcPts val="0"/>
              </a:spcAft>
              <a:buSzPts val="1800"/>
              <a:buNone/>
              <a:defRPr sz="1800" b="1"/>
            </a:lvl3pPr>
            <a:lvl4pPr marL="1828800" lvl="3" indent="-228600" algn="l">
              <a:lnSpc>
                <a:spcPct val="83000"/>
              </a:lnSpc>
              <a:spcBef>
                <a:spcPts val="575"/>
              </a:spcBef>
              <a:spcAft>
                <a:spcPts val="0"/>
              </a:spcAft>
              <a:buSzPts val="1600"/>
              <a:buNone/>
              <a:defRPr sz="1600" b="1"/>
            </a:lvl4pPr>
            <a:lvl5pPr marL="2286000" lvl="4" indent="-228600" algn="l">
              <a:lnSpc>
                <a:spcPct val="83000"/>
              </a:lnSpc>
              <a:spcBef>
                <a:spcPts val="288"/>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3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34"/>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83000"/>
              </a:lnSpc>
              <a:spcBef>
                <a:spcPts val="0"/>
              </a:spcBef>
              <a:spcAft>
                <a:spcPts val="0"/>
              </a:spcAft>
              <a:buSzPts val="1400"/>
              <a:buNone/>
              <a:defRPr sz="6000"/>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22" name="Google Shape;22;p2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2400"/>
              <a:buNone/>
              <a:defRPr sz="2400"/>
            </a:lvl1pPr>
            <a:lvl2pPr marL="914400" lvl="1" indent="-228600" algn="l">
              <a:lnSpc>
                <a:spcPct val="83000"/>
              </a:lnSpc>
              <a:spcBef>
                <a:spcPts val="1138"/>
              </a:spcBef>
              <a:spcAft>
                <a:spcPts val="0"/>
              </a:spcAft>
              <a:buSzPts val="2000"/>
              <a:buNone/>
              <a:defRPr sz="2000"/>
            </a:lvl2pPr>
            <a:lvl3pPr marL="1371600" lvl="2" indent="-228600" algn="l">
              <a:lnSpc>
                <a:spcPct val="83000"/>
              </a:lnSpc>
              <a:spcBef>
                <a:spcPts val="850"/>
              </a:spcBef>
              <a:spcAft>
                <a:spcPts val="0"/>
              </a:spcAft>
              <a:buSzPts val="1800"/>
              <a:buNone/>
              <a:defRPr sz="1800"/>
            </a:lvl3pPr>
            <a:lvl4pPr marL="1828800" lvl="3" indent="-228600" algn="l">
              <a:lnSpc>
                <a:spcPct val="83000"/>
              </a:lnSpc>
              <a:spcBef>
                <a:spcPts val="575"/>
              </a:spcBef>
              <a:spcAft>
                <a:spcPts val="0"/>
              </a:spcAft>
              <a:buSzPts val="1600"/>
              <a:buNone/>
              <a:defRPr sz="1600"/>
            </a:lvl4pPr>
            <a:lvl5pPr marL="2286000" lvl="4" indent="-228600" algn="l">
              <a:lnSpc>
                <a:spcPct val="83000"/>
              </a:lnSpc>
              <a:spcBef>
                <a:spcPts val="288"/>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23" name="Google Shape;23;p25"/>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457200" y="274637"/>
            <a:ext cx="8228012" cy="1141412"/>
          </a:xfrm>
          <a:prstGeom prst="rect">
            <a:avLst/>
          </a:prstGeom>
          <a:noFill/>
          <a:ln>
            <a:noFill/>
          </a:ln>
        </p:spPr>
        <p:txBody>
          <a:bodyPr spcFirstLastPara="1" wrap="square" lIns="91425" tIns="45700" rIns="91425" bIns="45700" anchor="ctr" anchorCtr="0">
            <a:noAutofit/>
          </a:bodyPr>
          <a:lstStyle>
            <a:lvl1pPr lvl="0" algn="l">
              <a:lnSpc>
                <a:spcPct val="83000"/>
              </a:lnSpc>
              <a:spcBef>
                <a:spcPts val="0"/>
              </a:spcBef>
              <a:spcAft>
                <a:spcPts val="0"/>
              </a:spcAft>
              <a:buSzPts val="1400"/>
              <a:buNone/>
              <a:defRPr/>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457200" y="1600200"/>
            <a:ext cx="8228012" cy="4524375"/>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457200" y="274637"/>
            <a:ext cx="8228012" cy="1141412"/>
          </a:xfrm>
          <a:prstGeom prst="rect">
            <a:avLst/>
          </a:prstGeom>
          <a:noFill/>
          <a:ln>
            <a:noFill/>
          </a:ln>
        </p:spPr>
        <p:txBody>
          <a:bodyPr spcFirstLastPara="1" wrap="square" lIns="91425" tIns="45700" rIns="91425" bIns="45700" anchor="ctr" anchorCtr="0">
            <a:noAutofit/>
          </a:bodyPr>
          <a:lstStyle>
            <a:lvl1pPr lvl="0" algn="l">
              <a:lnSpc>
                <a:spcPct val="83000"/>
              </a:lnSpc>
              <a:spcBef>
                <a:spcPts val="0"/>
              </a:spcBef>
              <a:spcAft>
                <a:spcPts val="0"/>
              </a:spcAft>
              <a:buSzPts val="1400"/>
              <a:buNone/>
              <a:defRPr/>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32" name="Google Shape;32;p27"/>
          <p:cNvSpPr txBox="1">
            <a:spLocks noGrp="1"/>
          </p:cNvSpPr>
          <p:nvPr>
            <p:ph type="body" idx="1"/>
          </p:nvPr>
        </p:nvSpPr>
        <p:spPr>
          <a:xfrm>
            <a:off x="457200" y="1600200"/>
            <a:ext cx="4037013" cy="4524375"/>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7"/>
          <p:cNvSpPr txBox="1">
            <a:spLocks noGrp="1"/>
          </p:cNvSpPr>
          <p:nvPr>
            <p:ph type="body" idx="2"/>
          </p:nvPr>
        </p:nvSpPr>
        <p:spPr>
          <a:xfrm>
            <a:off x="4646613" y="1600200"/>
            <a:ext cx="4038600" cy="4524375"/>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7"/>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27"/>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rot="5400000">
            <a:off x="4732338" y="2171700"/>
            <a:ext cx="5849937" cy="2055813"/>
          </a:xfrm>
          <a:prstGeom prst="rect">
            <a:avLst/>
          </a:prstGeom>
          <a:noFill/>
          <a:ln>
            <a:noFill/>
          </a:ln>
        </p:spPr>
        <p:txBody>
          <a:bodyPr spcFirstLastPara="1" wrap="square" lIns="91425" tIns="45700" rIns="91425" bIns="45700" anchor="ctr" anchorCtr="0">
            <a:noAutofit/>
          </a:bodyPr>
          <a:lstStyle>
            <a:lvl1pPr lvl="0" algn="l">
              <a:lnSpc>
                <a:spcPct val="83000"/>
              </a:lnSpc>
              <a:spcBef>
                <a:spcPts val="0"/>
              </a:spcBef>
              <a:spcAft>
                <a:spcPts val="0"/>
              </a:spcAft>
              <a:buSzPts val="1400"/>
              <a:buNone/>
              <a:defRPr/>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38" name="Google Shape;38;p28"/>
          <p:cNvSpPr txBox="1">
            <a:spLocks noGrp="1"/>
          </p:cNvSpPr>
          <p:nvPr>
            <p:ph type="body" idx="1"/>
          </p:nvPr>
        </p:nvSpPr>
        <p:spPr>
          <a:xfrm rot="5400000">
            <a:off x="542132" y="189707"/>
            <a:ext cx="5849937" cy="6019800"/>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8"/>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457200" y="274637"/>
            <a:ext cx="8228012" cy="1141412"/>
          </a:xfrm>
          <a:prstGeom prst="rect">
            <a:avLst/>
          </a:prstGeom>
          <a:noFill/>
          <a:ln>
            <a:noFill/>
          </a:ln>
        </p:spPr>
        <p:txBody>
          <a:bodyPr spcFirstLastPara="1" wrap="square" lIns="91425" tIns="45700" rIns="91425" bIns="45700" anchor="ctr" anchorCtr="0">
            <a:noAutofit/>
          </a:bodyPr>
          <a:lstStyle>
            <a:lvl1pPr lvl="0" algn="l">
              <a:lnSpc>
                <a:spcPct val="83000"/>
              </a:lnSpc>
              <a:spcBef>
                <a:spcPts val="0"/>
              </a:spcBef>
              <a:spcAft>
                <a:spcPts val="0"/>
              </a:spcAft>
              <a:buSzPts val="1400"/>
              <a:buNone/>
              <a:defRPr/>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rot="5400000">
            <a:off x="2309018" y="-251619"/>
            <a:ext cx="4524375" cy="8228012"/>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a:lvl1pPr>
            <a:lvl2pPr marL="914400" lvl="1" indent="-228600" algn="l">
              <a:lnSpc>
                <a:spcPct val="83000"/>
              </a:lnSpc>
              <a:spcBef>
                <a:spcPts val="1138"/>
              </a:spcBef>
              <a:spcAft>
                <a:spcPts val="0"/>
              </a:spcAft>
              <a:buSzPts val="1400"/>
              <a:buNone/>
              <a:defRPr/>
            </a:lvl2pPr>
            <a:lvl3pPr marL="1371600" lvl="2" indent="-228600" algn="l">
              <a:lnSpc>
                <a:spcPct val="83000"/>
              </a:lnSpc>
              <a:spcBef>
                <a:spcPts val="850"/>
              </a:spcBef>
              <a:spcAft>
                <a:spcPts val="0"/>
              </a:spcAft>
              <a:buSzPts val="1400"/>
              <a:buNone/>
              <a:defRPr/>
            </a:lvl3pPr>
            <a:lvl4pPr marL="1828800" lvl="3" indent="-228600" algn="l">
              <a:lnSpc>
                <a:spcPct val="83000"/>
              </a:lnSpc>
              <a:spcBef>
                <a:spcPts val="575"/>
              </a:spcBef>
              <a:spcAft>
                <a:spcPts val="0"/>
              </a:spcAft>
              <a:buSzPts val="1400"/>
              <a:buNone/>
              <a:defRPr/>
            </a:lvl4pPr>
            <a:lvl5pPr marL="2286000" lvl="4" indent="-228600" algn="l">
              <a:lnSpc>
                <a:spcPct val="83000"/>
              </a:lnSpc>
              <a:spcBef>
                <a:spcPts val="288"/>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5" name="Google Shape;45;p29"/>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83000"/>
              </a:lnSpc>
              <a:spcBef>
                <a:spcPts val="0"/>
              </a:spcBef>
              <a:spcAft>
                <a:spcPts val="0"/>
              </a:spcAft>
              <a:buSzPts val="1400"/>
              <a:buNone/>
              <a:defRPr sz="3200"/>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48" name="Google Shape;48;p3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83000"/>
              </a:lnSpc>
              <a:spcBef>
                <a:spcPts val="1425"/>
              </a:spcBef>
              <a:spcAft>
                <a:spcPts val="0"/>
              </a:spcAft>
              <a:buClr>
                <a:srgbClr val="000000"/>
              </a:buClr>
              <a:buSzPts val="3200"/>
              <a:buFont typeface="Times New Roman"/>
              <a:buNone/>
              <a:defRPr sz="3200">
                <a:solidFill>
                  <a:srgbClr val="000000"/>
                </a:solidFill>
                <a:latin typeface="Calibri"/>
                <a:ea typeface="Calibri"/>
                <a:cs typeface="Calibri"/>
                <a:sym typeface="Calibri"/>
              </a:defRPr>
            </a:lvl1pPr>
            <a:lvl2pPr marR="0" lvl="1" algn="l" rtl="0">
              <a:lnSpc>
                <a:spcPct val="83000"/>
              </a:lnSpc>
              <a:spcBef>
                <a:spcPts val="1138"/>
              </a:spcBef>
              <a:spcAft>
                <a:spcPts val="0"/>
              </a:spcAft>
              <a:buClr>
                <a:srgbClr val="000000"/>
              </a:buClr>
              <a:buSzPts val="2800"/>
              <a:buFont typeface="Times New Roman"/>
              <a:buNone/>
              <a:defRPr sz="2800" b="0" i="0" u="none" strike="noStrike" cap="none">
                <a:solidFill>
                  <a:srgbClr val="000000"/>
                </a:solidFill>
                <a:latin typeface="Calibri"/>
                <a:ea typeface="Calibri"/>
                <a:cs typeface="Calibri"/>
                <a:sym typeface="Calibri"/>
              </a:defRPr>
            </a:lvl2pPr>
            <a:lvl3pPr marR="0" lvl="2" algn="l" rtl="0">
              <a:lnSpc>
                <a:spcPct val="83000"/>
              </a:lnSpc>
              <a:spcBef>
                <a:spcPts val="850"/>
              </a:spcBef>
              <a:spcAft>
                <a:spcPts val="0"/>
              </a:spcAft>
              <a:buClr>
                <a:srgbClr val="000000"/>
              </a:buClr>
              <a:buSzPts val="2400"/>
              <a:buFont typeface="Times New Roman"/>
              <a:buNone/>
              <a:defRPr sz="2400" b="0" i="0" u="none" strike="noStrike" cap="none">
                <a:solidFill>
                  <a:srgbClr val="000000"/>
                </a:solidFill>
                <a:latin typeface="Calibri"/>
                <a:ea typeface="Calibri"/>
                <a:cs typeface="Calibri"/>
                <a:sym typeface="Calibri"/>
              </a:defRPr>
            </a:lvl3pPr>
            <a:lvl4pPr marR="0" lvl="3" algn="l" rtl="0">
              <a:lnSpc>
                <a:spcPct val="83000"/>
              </a:lnSpc>
              <a:spcBef>
                <a:spcPts val="575"/>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4pPr>
            <a:lvl5pPr marR="0" lvl="4" algn="l" rtl="0">
              <a:lnSpc>
                <a:spcPct val="83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9" name="Google Shape;49;p3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600"/>
              <a:buNone/>
              <a:defRPr sz="1600"/>
            </a:lvl1pPr>
            <a:lvl2pPr marL="914400" lvl="1" indent="-228600" algn="l">
              <a:lnSpc>
                <a:spcPct val="83000"/>
              </a:lnSpc>
              <a:spcBef>
                <a:spcPts val="1138"/>
              </a:spcBef>
              <a:spcAft>
                <a:spcPts val="0"/>
              </a:spcAft>
              <a:buSzPts val="1400"/>
              <a:buNone/>
              <a:defRPr sz="1400"/>
            </a:lvl2pPr>
            <a:lvl3pPr marL="1371600" lvl="2" indent="-228600" algn="l">
              <a:lnSpc>
                <a:spcPct val="83000"/>
              </a:lnSpc>
              <a:spcBef>
                <a:spcPts val="850"/>
              </a:spcBef>
              <a:spcAft>
                <a:spcPts val="0"/>
              </a:spcAft>
              <a:buSzPts val="1200"/>
              <a:buNone/>
              <a:defRPr sz="1200"/>
            </a:lvl3pPr>
            <a:lvl4pPr marL="1828800" lvl="3" indent="-228600" algn="l">
              <a:lnSpc>
                <a:spcPct val="83000"/>
              </a:lnSpc>
              <a:spcBef>
                <a:spcPts val="575"/>
              </a:spcBef>
              <a:spcAft>
                <a:spcPts val="0"/>
              </a:spcAft>
              <a:buSzPts val="1000"/>
              <a:buNone/>
              <a:defRPr sz="1000"/>
            </a:lvl4pPr>
            <a:lvl5pPr marL="2286000" lvl="4" indent="-228600" algn="l">
              <a:lnSpc>
                <a:spcPct val="83000"/>
              </a:lnSpc>
              <a:spcBef>
                <a:spcPts val="288"/>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30"/>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83000"/>
              </a:lnSpc>
              <a:spcBef>
                <a:spcPts val="0"/>
              </a:spcBef>
              <a:spcAft>
                <a:spcPts val="0"/>
              </a:spcAft>
              <a:buSzPts val="1400"/>
              <a:buNone/>
              <a:defRPr sz="3200"/>
            </a:lvl1pPr>
            <a:lvl2pPr lvl="1" algn="l">
              <a:lnSpc>
                <a:spcPct val="83000"/>
              </a:lnSpc>
              <a:spcBef>
                <a:spcPts val="0"/>
              </a:spcBef>
              <a:spcAft>
                <a:spcPts val="0"/>
              </a:spcAft>
              <a:buSzPts val="1400"/>
              <a:buNone/>
              <a:defRPr/>
            </a:lvl2pPr>
            <a:lvl3pPr lvl="2" algn="l">
              <a:lnSpc>
                <a:spcPct val="83000"/>
              </a:lnSpc>
              <a:spcBef>
                <a:spcPts val="0"/>
              </a:spcBef>
              <a:spcAft>
                <a:spcPts val="0"/>
              </a:spcAft>
              <a:buSzPts val="1400"/>
              <a:buNone/>
              <a:defRPr/>
            </a:lvl3pPr>
            <a:lvl4pPr lvl="3" algn="l">
              <a:lnSpc>
                <a:spcPct val="83000"/>
              </a:lnSpc>
              <a:spcBef>
                <a:spcPts val="0"/>
              </a:spcBef>
              <a:spcAft>
                <a:spcPts val="0"/>
              </a:spcAft>
              <a:buSzPts val="1400"/>
              <a:buNone/>
              <a:defRPr/>
            </a:lvl4pPr>
            <a:lvl5pPr lvl="4" algn="l">
              <a:lnSpc>
                <a:spcPct val="83000"/>
              </a:lnSpc>
              <a:spcBef>
                <a:spcPts val="0"/>
              </a:spcBef>
              <a:spcAft>
                <a:spcPts val="0"/>
              </a:spcAft>
              <a:buSzPts val="1400"/>
              <a:buNone/>
              <a:defRPr/>
            </a:lvl5pPr>
            <a:lvl6pPr lvl="5" algn="l">
              <a:lnSpc>
                <a:spcPct val="83000"/>
              </a:lnSpc>
              <a:spcBef>
                <a:spcPts val="0"/>
              </a:spcBef>
              <a:spcAft>
                <a:spcPts val="0"/>
              </a:spcAft>
              <a:buSzPts val="1400"/>
              <a:buNone/>
              <a:defRPr/>
            </a:lvl6pPr>
            <a:lvl7pPr lvl="6" algn="l">
              <a:lnSpc>
                <a:spcPct val="83000"/>
              </a:lnSpc>
              <a:spcBef>
                <a:spcPts val="0"/>
              </a:spcBef>
              <a:spcAft>
                <a:spcPts val="0"/>
              </a:spcAft>
              <a:buSzPts val="1400"/>
              <a:buNone/>
              <a:defRPr/>
            </a:lvl7pPr>
            <a:lvl8pPr lvl="7" algn="l">
              <a:lnSpc>
                <a:spcPct val="83000"/>
              </a:lnSpc>
              <a:spcBef>
                <a:spcPts val="0"/>
              </a:spcBef>
              <a:spcAft>
                <a:spcPts val="0"/>
              </a:spcAft>
              <a:buSzPts val="1400"/>
              <a:buNone/>
              <a:defRPr/>
            </a:lvl8pPr>
            <a:lvl9pPr lvl="8" algn="l">
              <a:lnSpc>
                <a:spcPct val="83000"/>
              </a:lnSpc>
              <a:spcBef>
                <a:spcPts val="0"/>
              </a:spcBef>
              <a:spcAft>
                <a:spcPts val="0"/>
              </a:spcAft>
              <a:buSzPts val="1400"/>
              <a:buNone/>
              <a:defRPr/>
            </a:lvl9pPr>
          </a:lstStyle>
          <a:p>
            <a:endParaRPr/>
          </a:p>
        </p:txBody>
      </p:sp>
      <p:sp>
        <p:nvSpPr>
          <p:cNvPr id="54" name="Google Shape;54;p3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400"/>
              <a:buNone/>
              <a:defRPr sz="3200"/>
            </a:lvl1pPr>
            <a:lvl2pPr marL="914400" lvl="1" indent="-228600" algn="l">
              <a:lnSpc>
                <a:spcPct val="83000"/>
              </a:lnSpc>
              <a:spcBef>
                <a:spcPts val="1138"/>
              </a:spcBef>
              <a:spcAft>
                <a:spcPts val="0"/>
              </a:spcAft>
              <a:buSzPts val="1400"/>
              <a:buNone/>
              <a:defRPr sz="2800"/>
            </a:lvl2pPr>
            <a:lvl3pPr marL="1371600" lvl="2" indent="-228600" algn="l">
              <a:lnSpc>
                <a:spcPct val="83000"/>
              </a:lnSpc>
              <a:spcBef>
                <a:spcPts val="850"/>
              </a:spcBef>
              <a:spcAft>
                <a:spcPts val="0"/>
              </a:spcAft>
              <a:buSzPts val="1400"/>
              <a:buNone/>
              <a:defRPr sz="2400"/>
            </a:lvl3pPr>
            <a:lvl4pPr marL="1828800" lvl="3" indent="-228600" algn="l">
              <a:lnSpc>
                <a:spcPct val="83000"/>
              </a:lnSpc>
              <a:spcBef>
                <a:spcPts val="575"/>
              </a:spcBef>
              <a:spcAft>
                <a:spcPts val="0"/>
              </a:spcAft>
              <a:buSzPts val="1400"/>
              <a:buNone/>
              <a:defRPr sz="2000"/>
            </a:lvl4pPr>
            <a:lvl5pPr marL="2286000" lvl="4" indent="-228600" algn="l">
              <a:lnSpc>
                <a:spcPct val="83000"/>
              </a:lnSpc>
              <a:spcBef>
                <a:spcPts val="288"/>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3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83000"/>
              </a:lnSpc>
              <a:spcBef>
                <a:spcPts val="1425"/>
              </a:spcBef>
              <a:spcAft>
                <a:spcPts val="0"/>
              </a:spcAft>
              <a:buSzPts val="1600"/>
              <a:buNone/>
              <a:defRPr sz="1600"/>
            </a:lvl1pPr>
            <a:lvl2pPr marL="914400" lvl="1" indent="-228600" algn="l">
              <a:lnSpc>
                <a:spcPct val="83000"/>
              </a:lnSpc>
              <a:spcBef>
                <a:spcPts val="1138"/>
              </a:spcBef>
              <a:spcAft>
                <a:spcPts val="0"/>
              </a:spcAft>
              <a:buSzPts val="1400"/>
              <a:buNone/>
              <a:defRPr sz="1400"/>
            </a:lvl2pPr>
            <a:lvl3pPr marL="1371600" lvl="2" indent="-228600" algn="l">
              <a:lnSpc>
                <a:spcPct val="83000"/>
              </a:lnSpc>
              <a:spcBef>
                <a:spcPts val="850"/>
              </a:spcBef>
              <a:spcAft>
                <a:spcPts val="0"/>
              </a:spcAft>
              <a:buSzPts val="1200"/>
              <a:buNone/>
              <a:defRPr sz="1200"/>
            </a:lvl3pPr>
            <a:lvl4pPr marL="1828800" lvl="3" indent="-228600" algn="l">
              <a:lnSpc>
                <a:spcPct val="83000"/>
              </a:lnSpc>
              <a:spcBef>
                <a:spcPts val="575"/>
              </a:spcBef>
              <a:spcAft>
                <a:spcPts val="0"/>
              </a:spcAft>
              <a:buSzPts val="1000"/>
              <a:buNone/>
              <a:defRPr sz="1000"/>
            </a:lvl4pPr>
            <a:lvl5pPr marL="2286000" lvl="4" indent="-228600" algn="l">
              <a:lnSpc>
                <a:spcPct val="83000"/>
              </a:lnSpc>
              <a:spcBef>
                <a:spcPts val="288"/>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31"/>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2"/>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CCCCCC"/>
                </a:solidFill>
                <a:latin typeface="Calibri"/>
                <a:ea typeface="Calibri"/>
                <a:cs typeface="Calibri"/>
                <a:sym typeface="Calibri"/>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274637"/>
            <a:ext cx="8228012" cy="1141412"/>
          </a:xfrm>
          <a:prstGeom prst="rect">
            <a:avLst/>
          </a:prstGeom>
          <a:noFill/>
          <a:ln>
            <a:noFill/>
          </a:ln>
        </p:spPr>
        <p:txBody>
          <a:bodyPr spcFirstLastPara="1" wrap="square" lIns="91425" tIns="45700" rIns="91425" bIns="45700" anchor="ctr" anchorCtr="0">
            <a:noAutofit/>
          </a:bodyPr>
          <a:lstStyle>
            <a:lvl1pPr marR="0" lvl="0"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8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23"/>
          <p:cNvSpPr txBox="1">
            <a:spLocks noGrp="1"/>
          </p:cNvSpPr>
          <p:nvPr>
            <p:ph type="body" idx="1"/>
          </p:nvPr>
        </p:nvSpPr>
        <p:spPr>
          <a:xfrm>
            <a:off x="457200" y="1600200"/>
            <a:ext cx="8228012" cy="4524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1425"/>
              </a:spcBef>
              <a:spcAft>
                <a:spcPts val="0"/>
              </a:spcAft>
              <a:buSzPts val="1400"/>
              <a:buNone/>
              <a:defRPr sz="3200" b="0" i="0" u="none" strike="noStrike" cap="none">
                <a:solidFill>
                  <a:srgbClr val="000000"/>
                </a:solidFill>
                <a:latin typeface="Calibri"/>
                <a:ea typeface="Calibri"/>
                <a:cs typeface="Calibri"/>
                <a:sym typeface="Calibri"/>
              </a:defRPr>
            </a:lvl1pPr>
            <a:lvl2pPr marL="914400" marR="0" lvl="1" indent="-228600" algn="l" rtl="0">
              <a:lnSpc>
                <a:spcPct val="83000"/>
              </a:lnSpc>
              <a:spcBef>
                <a:spcPts val="1138"/>
              </a:spcBef>
              <a:spcAft>
                <a:spcPts val="0"/>
              </a:spcAft>
              <a:buSzPts val="1400"/>
              <a:buNone/>
              <a:defRPr sz="2400" b="0" i="0" u="none" strike="noStrike" cap="none">
                <a:solidFill>
                  <a:srgbClr val="000000"/>
                </a:solidFill>
                <a:latin typeface="Calibri"/>
                <a:ea typeface="Calibri"/>
                <a:cs typeface="Calibri"/>
                <a:sym typeface="Calibri"/>
              </a:defRPr>
            </a:lvl2pPr>
            <a:lvl3pPr marL="1371600" marR="0" lvl="2" indent="-228600" algn="l" rtl="0">
              <a:lnSpc>
                <a:spcPct val="83000"/>
              </a:lnSpc>
              <a:spcBef>
                <a:spcPts val="850"/>
              </a:spcBef>
              <a:spcAft>
                <a:spcPts val="0"/>
              </a:spcAft>
              <a:buSzPts val="1400"/>
              <a:buNone/>
              <a:defRPr sz="2000" b="0" i="0" u="none" strike="noStrike" cap="none">
                <a:solidFill>
                  <a:srgbClr val="000000"/>
                </a:solidFill>
                <a:latin typeface="Calibri"/>
                <a:ea typeface="Calibri"/>
                <a:cs typeface="Calibri"/>
                <a:sym typeface="Calibri"/>
              </a:defRPr>
            </a:lvl3pPr>
            <a:lvl4pPr marL="1828800" marR="0" lvl="3" indent="-228600" algn="l" rtl="0">
              <a:lnSpc>
                <a:spcPct val="83000"/>
              </a:lnSpc>
              <a:spcBef>
                <a:spcPts val="575"/>
              </a:spcBef>
              <a:spcAft>
                <a:spcPts val="0"/>
              </a:spcAft>
              <a:buSzPts val="1400"/>
              <a:buNone/>
              <a:defRPr sz="2000" b="0" i="0" u="none" strike="noStrike" cap="none">
                <a:solidFill>
                  <a:srgbClr val="000000"/>
                </a:solidFill>
                <a:latin typeface="Calibri"/>
                <a:ea typeface="Calibri"/>
                <a:cs typeface="Calibri"/>
                <a:sym typeface="Calibri"/>
              </a:defRPr>
            </a:lvl4pPr>
            <a:lvl5pPr marL="2286000" marR="0" lvl="4" indent="-228600" algn="l" rtl="0">
              <a:lnSpc>
                <a:spcPct val="83000"/>
              </a:lnSpc>
              <a:spcBef>
                <a:spcPts val="288"/>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457200" y="6356350"/>
            <a:ext cx="2132012" cy="3635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CCCCCC"/>
                </a:solidFill>
                <a:latin typeface="Calibri"/>
                <a:ea typeface="Calibri"/>
                <a:cs typeface="Calibri"/>
                <a:sym typeface="Calibri"/>
              </a:defRPr>
            </a:lvl1pPr>
            <a:lvl2pPr marR="0" lvl="1"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23"/>
          <p:cNvSpPr txBox="1">
            <a:spLocks noGrp="1"/>
          </p:cNvSpPr>
          <p:nvPr>
            <p:ph type="sldNum" idx="12"/>
          </p:nvPr>
        </p:nvSpPr>
        <p:spPr>
          <a:xfrm>
            <a:off x="6553200" y="6356350"/>
            <a:ext cx="2132012" cy="3635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1pPr>
            <a:lvl2pPr marL="0" marR="0" lvl="1"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2pPr>
            <a:lvl3pPr marL="0" marR="0" lvl="2"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3pPr>
            <a:lvl4pPr marL="0" marR="0" lvl="3"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4pPr>
            <a:lvl5pPr marL="0" marR="0" lvl="4"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5pPr>
            <a:lvl6pPr marL="0" marR="0" lvl="5"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6pPr>
            <a:lvl7pPr marL="0" marR="0" lvl="6"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7pPr>
            <a:lvl8pPr marL="0" marR="0" lvl="7"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8pPr>
            <a:lvl9pPr marL="0" marR="0" lvl="8" indent="0" algn="r" rtl="0">
              <a:lnSpc>
                <a:spcPct val="100000"/>
              </a:lnSpc>
              <a:spcBef>
                <a:spcPts val="0"/>
              </a:spcBef>
              <a:spcAft>
                <a:spcPts val="0"/>
              </a:spcAft>
              <a:buClr>
                <a:srgbClr val="CCCCCC"/>
              </a:buClr>
              <a:buSzPts val="1200"/>
              <a:buFont typeface="Calibri"/>
              <a:buNone/>
              <a:defRPr sz="1200" b="0" i="0" u="none">
                <a:solidFill>
                  <a:srgbClr val="CCCCC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143000" y="1214338"/>
            <a:ext cx="6858000" cy="2387700"/>
          </a:xfrm>
          <a:prstGeom prst="rect">
            <a:avLst/>
          </a:prstGeom>
          <a:noFill/>
          <a:ln>
            <a:noFill/>
          </a:ln>
        </p:spPr>
        <p:txBody>
          <a:bodyPr spcFirstLastPara="1" wrap="square" lIns="91425" tIns="45700" rIns="91425" bIns="45700" anchor="b" anchorCtr="0">
            <a:noAutofit/>
          </a:bodyPr>
          <a:lstStyle/>
          <a:p>
            <a:pPr marL="0" lvl="0" indent="0" algn="ctr" rtl="0">
              <a:lnSpc>
                <a:spcPct val="83000"/>
              </a:lnSpc>
              <a:spcBef>
                <a:spcPts val="0"/>
              </a:spcBef>
              <a:spcAft>
                <a:spcPts val="0"/>
              </a:spcAft>
              <a:buSzPts val="6000"/>
              <a:buNone/>
            </a:pPr>
            <a:r>
              <a:rPr lang="en-US" sz="6000" b="0" i="0" u="none" dirty="0">
                <a:solidFill>
                  <a:srgbClr val="000000"/>
                </a:solidFill>
                <a:latin typeface="Calibri"/>
                <a:ea typeface="Calibri"/>
                <a:cs typeface="Calibri"/>
                <a:sym typeface="Calibri"/>
              </a:rPr>
              <a:t>Career Exp</a:t>
            </a:r>
            <a:r>
              <a:rPr lang="en-US" dirty="0"/>
              <a:t>loration</a:t>
            </a:r>
            <a:endParaRPr dirty="0"/>
          </a:p>
        </p:txBody>
      </p:sp>
      <p:sp>
        <p:nvSpPr>
          <p:cNvPr id="78" name="Google Shape;78;p1"/>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83000"/>
              </a:lnSpc>
              <a:spcBef>
                <a:spcPts val="0"/>
              </a:spcBef>
              <a:spcAft>
                <a:spcPts val="0"/>
              </a:spcAft>
              <a:buSzPts val="2400"/>
              <a:buNone/>
            </a:pPr>
            <a:r>
              <a:rPr lang="en-US" dirty="0"/>
              <a:t>K-12</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3000"/>
              </a:lnSpc>
              <a:spcBef>
                <a:spcPts val="0"/>
              </a:spcBef>
              <a:spcAft>
                <a:spcPts val="0"/>
              </a:spcAft>
              <a:buSzPts val="6000"/>
              <a:buNone/>
            </a:pPr>
            <a:r>
              <a:rPr lang="en-US" sz="6000" b="0" i="0" u="none" dirty="0">
                <a:solidFill>
                  <a:srgbClr val="000000"/>
                </a:solidFill>
                <a:latin typeface="Calibri"/>
                <a:ea typeface="Calibri"/>
                <a:cs typeface="Calibri"/>
                <a:sym typeface="Calibri"/>
              </a:rPr>
              <a:t>Sharing and Questions</a:t>
            </a:r>
            <a:endParaRPr dirty="0"/>
          </a:p>
        </p:txBody>
      </p:sp>
      <p:pic>
        <p:nvPicPr>
          <p:cNvPr id="2" name="Picture 1" descr="Online Customer Communications: Are you committing socia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655" y="1942061"/>
            <a:ext cx="3450566" cy="4023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Defining the Problem</a:t>
            </a:r>
            <a:endParaRPr/>
          </a:p>
        </p:txBody>
      </p:sp>
      <p:sp>
        <p:nvSpPr>
          <p:cNvPr id="139" name="Google Shape;139;p1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marR="0" lvl="0" indent="0" algn="l" rtl="0">
              <a:lnSpc>
                <a:spcPct val="83000"/>
              </a:lnSpc>
              <a:spcBef>
                <a:spcPts val="0"/>
              </a:spcBef>
              <a:spcAft>
                <a:spcPts val="0"/>
              </a:spcAft>
              <a:buClr>
                <a:srgbClr val="000000"/>
              </a:buClr>
              <a:buSzPts val="1800"/>
              <a:buFont typeface="Times New Roman"/>
              <a:buNone/>
            </a:pPr>
            <a:r>
              <a:rPr lang="en-US" sz="1800" b="1" i="0" u="sng">
                <a:solidFill>
                  <a:srgbClr val="000000"/>
                </a:solidFill>
                <a:latin typeface="Calibri"/>
                <a:ea typeface="Calibri"/>
                <a:cs typeface="Calibri"/>
                <a:sym typeface="Calibri"/>
              </a:rPr>
              <a:t>2019-2020 school year</a:t>
            </a:r>
            <a:endParaRPr/>
          </a:p>
          <a:p>
            <a:pPr marL="0" marR="0" lvl="0" indent="0" algn="l" rtl="0">
              <a:lnSpc>
                <a:spcPct val="83000"/>
              </a:lnSpc>
              <a:spcBef>
                <a:spcPts val="1400"/>
              </a:spcBef>
              <a:spcAft>
                <a:spcPts val="0"/>
              </a:spcAft>
              <a:buClr>
                <a:srgbClr val="000000"/>
              </a:buClr>
              <a:buSzPts val="1800"/>
              <a:buFont typeface="Times New Roman"/>
              <a:buNone/>
            </a:pPr>
            <a:r>
              <a:rPr lang="en-US" sz="1800" b="0" i="0" u="none">
                <a:solidFill>
                  <a:srgbClr val="000000"/>
                </a:solidFill>
                <a:latin typeface="Calibri"/>
                <a:ea typeface="Calibri"/>
                <a:cs typeface="Calibri"/>
                <a:sym typeface="Calibri"/>
              </a:rPr>
              <a:t>98 educator openings in Lee, Ogle &amp; Whiteside counties. </a:t>
            </a:r>
            <a:endParaRPr sz="1800" b="0" i="0" u="none">
              <a:solidFill>
                <a:srgbClr val="000000"/>
              </a:solidFill>
              <a:latin typeface="Calibri"/>
              <a:ea typeface="Calibri"/>
              <a:cs typeface="Calibri"/>
              <a:sym typeface="Calibri"/>
            </a:endParaRPr>
          </a:p>
          <a:p>
            <a:pPr marL="742950" marR="0" lvl="1" indent="-285750" algn="l" rtl="0">
              <a:lnSpc>
                <a:spcPct val="83000"/>
              </a:lnSpc>
              <a:spcBef>
                <a:spcPts val="11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79 positions were filled with qualified hires</a:t>
            </a:r>
            <a:endParaRPr/>
          </a:p>
          <a:p>
            <a:pPr marL="742950" marR="0" lvl="1" indent="-285750" algn="l" rtl="0">
              <a:lnSpc>
                <a:spcPct val="83000"/>
              </a:lnSpc>
              <a:spcBef>
                <a:spcPts val="11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19 positions were left open or filled with unqualified applicants</a:t>
            </a:r>
            <a:endParaRPr/>
          </a:p>
        </p:txBody>
      </p:sp>
      <p:sp>
        <p:nvSpPr>
          <p:cNvPr id="140" name="Google Shape;140;p11"/>
          <p:cNvSpPr txBox="1">
            <a:spLocks noGrp="1"/>
          </p:cNvSpPr>
          <p:nvPr>
            <p:ph type="body" idx="2"/>
          </p:nvPr>
        </p:nvSpPr>
        <p:spPr>
          <a:xfrm>
            <a:off x="5029200" y="1600200"/>
            <a:ext cx="3656012" cy="4524375"/>
          </a:xfrm>
          <a:prstGeom prst="rect">
            <a:avLst/>
          </a:prstGeom>
          <a:noFill/>
          <a:ln>
            <a:noFill/>
          </a:ln>
        </p:spPr>
        <p:txBody>
          <a:bodyPr spcFirstLastPara="1" wrap="square" lIns="91425" tIns="45700" rIns="91425" bIns="45700" anchor="t" anchorCtr="0">
            <a:noAutofit/>
          </a:bodyPr>
          <a:lstStyle/>
          <a:p>
            <a:pPr marL="0" marR="0" lvl="0" indent="0" algn="l" rtl="0">
              <a:lnSpc>
                <a:spcPct val="83000"/>
              </a:lnSpc>
              <a:spcBef>
                <a:spcPts val="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Special Education (38% unqualified/unfilled)</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Art (40%)</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CTE Technology (67%)</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Industrial Arts (100%)</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School Psychologists (100%)</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Social Worker (100%)</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Agriculture (50%)</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Bilingual (50%)</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Reading (33%)</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Speech Pathologists (33%)</a:t>
            </a:r>
            <a:endParaRPr/>
          </a:p>
          <a:p>
            <a:pPr marL="0" marR="0" lvl="0" indent="0" algn="l" rtl="0">
              <a:lnSpc>
                <a:spcPct val="83000"/>
              </a:lnSpc>
              <a:spcBef>
                <a:spcPts val="1400"/>
              </a:spcBef>
              <a:spcAft>
                <a:spcPts val="0"/>
              </a:spcAft>
              <a:buClr>
                <a:srgbClr val="000000"/>
              </a:buClr>
              <a:buSzPts val="1200"/>
              <a:buFont typeface="Times New Roman"/>
              <a:buNone/>
            </a:pPr>
            <a:r>
              <a:rPr lang="en-US" sz="1200" b="0" i="0" u="none">
                <a:solidFill>
                  <a:srgbClr val="000000"/>
                </a:solidFill>
                <a:latin typeface="Calibri"/>
                <a:ea typeface="Calibri"/>
                <a:cs typeface="Calibri"/>
                <a:sym typeface="Calibri"/>
              </a:rPr>
              <a:t>Math (17%) Physical</a:t>
            </a:r>
            <a:endParaRPr/>
          </a:p>
        </p:txBody>
      </p:sp>
      <p:sp>
        <p:nvSpPr>
          <p:cNvPr id="141" name="Google Shape;141;p11"/>
          <p:cNvSpPr txBox="1"/>
          <p:nvPr/>
        </p:nvSpPr>
        <p:spPr>
          <a:xfrm>
            <a:off x="4953000" y="1416050"/>
            <a:ext cx="3200400" cy="384175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a:solidFill>
                  <a:srgbClr val="000000"/>
                </a:solidFill>
                <a:latin typeface="Calibri"/>
                <a:ea typeface="Calibri"/>
                <a:cs typeface="Calibri"/>
                <a:sym typeface="Calibri"/>
              </a:rPr>
              <a:t>Goals</a:t>
            </a:r>
            <a:endParaRPr/>
          </a:p>
        </p:txBody>
      </p:sp>
      <p:sp>
        <p:nvSpPr>
          <p:cNvPr id="147" name="Google Shape;147;p1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SzPts val="2400"/>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Goals</a:t>
            </a:r>
            <a:endParaRPr/>
          </a:p>
        </p:txBody>
      </p:sp>
      <p:sp>
        <p:nvSpPr>
          <p:cNvPr id="153" name="Google Shape;153;p1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83000"/>
              </a:lnSpc>
              <a:spcBef>
                <a:spcPts val="0"/>
              </a:spcBef>
              <a:spcAft>
                <a:spcPts val="0"/>
              </a:spcAft>
              <a:buClr>
                <a:srgbClr val="000000"/>
              </a:buClr>
              <a:buSzPts val="1800"/>
              <a:buFont typeface="Times New Roman"/>
              <a:buNone/>
            </a:pPr>
            <a:r>
              <a:rPr lang="en-US" sz="1800" b="0" i="0" u="none">
                <a:solidFill>
                  <a:srgbClr val="000000"/>
                </a:solidFill>
                <a:latin typeface="Calibri"/>
                <a:ea typeface="Calibri"/>
                <a:cs typeface="Calibri"/>
                <a:sym typeface="Calibri"/>
              </a:rPr>
              <a:t>Partners will collaborate to deliver activities that meets the goals &amp; objectives of the community of practice, including:</a:t>
            </a:r>
            <a:endParaRPr/>
          </a:p>
          <a:p>
            <a:pPr marL="728662" marR="0" lvl="1" indent="-385762" algn="l" rtl="0">
              <a:lnSpc>
                <a:spcPct val="83000"/>
              </a:lnSpc>
              <a:spcBef>
                <a:spcPts val="1100"/>
              </a:spcBef>
              <a:spcAft>
                <a:spcPts val="0"/>
              </a:spcAft>
              <a:buClr>
                <a:srgbClr val="000000"/>
              </a:buClr>
              <a:buSzPts val="1500"/>
              <a:buFont typeface="Calibri"/>
              <a:buAutoNum type="arabicPeriod"/>
            </a:pPr>
            <a:r>
              <a:rPr lang="en-US" sz="1500" b="0" i="0" u="none" strike="noStrike" cap="none">
                <a:solidFill>
                  <a:srgbClr val="000000"/>
                </a:solidFill>
                <a:latin typeface="Calibri"/>
                <a:ea typeface="Calibri"/>
                <a:cs typeface="Calibri"/>
                <a:sym typeface="Calibri"/>
              </a:rPr>
              <a:t>Strengthen partnerships and strategically align education pathways systems to effectively serve youth through multiple entry and exit points.</a:t>
            </a:r>
            <a:endParaRPr/>
          </a:p>
          <a:p>
            <a:pPr marL="728662" marR="0" lvl="1" indent="-385762" algn="l" rtl="0">
              <a:lnSpc>
                <a:spcPct val="83000"/>
              </a:lnSpc>
              <a:spcBef>
                <a:spcPts val="1100"/>
              </a:spcBef>
              <a:spcAft>
                <a:spcPts val="0"/>
              </a:spcAft>
              <a:buClr>
                <a:srgbClr val="000000"/>
              </a:buClr>
              <a:buSzPts val="1500"/>
              <a:buFont typeface="Calibri"/>
              <a:buAutoNum type="arabicPeriod"/>
            </a:pPr>
            <a:r>
              <a:rPr lang="en-US" sz="1500" b="0" i="0" u="none" strike="noStrike" cap="none">
                <a:solidFill>
                  <a:srgbClr val="000000"/>
                </a:solidFill>
                <a:latin typeface="Calibri"/>
                <a:ea typeface="Calibri"/>
                <a:cs typeface="Calibri"/>
                <a:sym typeface="Calibri"/>
              </a:rPr>
              <a:t>Build capacity of LEA to support implementation and student participation in career pathways systems using the Illinois competencies for the education pathway and the locally developed Education Pathway handbook.</a:t>
            </a:r>
            <a:endParaRPr/>
          </a:p>
          <a:p>
            <a:pPr marL="728662" marR="0" lvl="1" indent="-385762" algn="l" rtl="0">
              <a:lnSpc>
                <a:spcPct val="83000"/>
              </a:lnSpc>
              <a:spcBef>
                <a:spcPts val="1100"/>
              </a:spcBef>
              <a:spcAft>
                <a:spcPts val="0"/>
              </a:spcAft>
              <a:buClr>
                <a:srgbClr val="000000"/>
              </a:buClr>
              <a:buSzPts val="1500"/>
              <a:buFont typeface="Calibri"/>
              <a:buAutoNum type="arabicPeriod"/>
            </a:pPr>
            <a:r>
              <a:rPr lang="en-US" sz="1500" b="0" i="0" u="none" strike="noStrike" cap="none">
                <a:solidFill>
                  <a:srgbClr val="000000"/>
                </a:solidFill>
                <a:latin typeface="Calibri"/>
                <a:ea typeface="Calibri"/>
                <a:cs typeface="Calibri"/>
                <a:sym typeface="Calibri"/>
              </a:rPr>
              <a:t>Implement specific strategies within the pathway to address the current and projected educator shortage in partner LEAs.</a:t>
            </a:r>
            <a:endParaRPr/>
          </a:p>
          <a:p>
            <a:pPr marL="728662" marR="0" lvl="1" indent="-385762" algn="l" rtl="0">
              <a:lnSpc>
                <a:spcPct val="83000"/>
              </a:lnSpc>
              <a:spcBef>
                <a:spcPts val="1100"/>
              </a:spcBef>
              <a:spcAft>
                <a:spcPts val="0"/>
              </a:spcAft>
              <a:buClr>
                <a:srgbClr val="000000"/>
              </a:buClr>
              <a:buSzPts val="1500"/>
              <a:buFont typeface="Calibri"/>
              <a:buAutoNum type="arabicPeriod"/>
            </a:pPr>
            <a:r>
              <a:rPr lang="en-US" sz="1500" b="0" i="0" u="none" strike="noStrike" cap="none">
                <a:solidFill>
                  <a:srgbClr val="000000"/>
                </a:solidFill>
                <a:latin typeface="Calibri"/>
                <a:ea typeface="Calibri"/>
                <a:cs typeface="Calibri"/>
                <a:sym typeface="Calibri"/>
              </a:rPr>
              <a:t>Increase student engagement and post-secondary success as measured by degree completion, job placement, and students who return to the community for teaching placement.</a:t>
            </a:r>
            <a:endParaRPr/>
          </a:p>
          <a:p>
            <a:pPr marL="342900" marR="0" lvl="0" indent="-342900" algn="l" rtl="0">
              <a:lnSpc>
                <a:spcPct val="83000"/>
              </a:lnSpc>
              <a:spcBef>
                <a:spcPts val="1425"/>
              </a:spcBef>
              <a:spcAft>
                <a:spcPts val="0"/>
              </a:spcAft>
              <a:buNone/>
            </a:pP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Goals</a:t>
            </a:r>
            <a:endParaRPr/>
          </a:p>
        </p:txBody>
      </p:sp>
      <p:sp>
        <p:nvSpPr>
          <p:cNvPr id="159" name="Google Shape;159;p1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83000"/>
              </a:lnSpc>
              <a:spcBef>
                <a:spcPts val="0"/>
              </a:spcBef>
              <a:spcAft>
                <a:spcPts val="0"/>
              </a:spcAft>
              <a:buClr>
                <a:srgbClr val="000000"/>
              </a:buClr>
              <a:buSzPts val="1800"/>
              <a:buFont typeface="Times New Roman"/>
              <a:buNone/>
            </a:pPr>
            <a:r>
              <a:rPr lang="en-US" sz="1800" b="0" i="0" u="none">
                <a:solidFill>
                  <a:srgbClr val="000000"/>
                </a:solidFill>
                <a:latin typeface="Calibri"/>
                <a:ea typeface="Calibri"/>
                <a:cs typeface="Calibri"/>
                <a:sym typeface="Calibri"/>
              </a:rPr>
              <a:t>Supported through:</a:t>
            </a:r>
            <a:endParaRPr/>
          </a:p>
          <a:p>
            <a:pPr marL="742950" marR="0" lvl="1" indent="-285750" algn="l" rtl="0">
              <a:lnSpc>
                <a:spcPct val="83000"/>
              </a:lnSpc>
              <a:spcBef>
                <a:spcPts val="11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Teacher training, planning &amp; collaboration; </a:t>
            </a:r>
            <a:endParaRPr/>
          </a:p>
          <a:p>
            <a:pPr marL="742950" marR="0" lvl="1" indent="-285750" algn="l" rtl="0">
              <a:lnSpc>
                <a:spcPct val="83000"/>
              </a:lnSpc>
              <a:spcBef>
                <a:spcPts val="11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Expanded credentialing and dual coursework options; </a:t>
            </a:r>
            <a:endParaRPr/>
          </a:p>
          <a:p>
            <a:pPr marL="742950" marR="0" lvl="1" indent="-285750" algn="l" rtl="0">
              <a:lnSpc>
                <a:spcPct val="83000"/>
              </a:lnSpc>
              <a:spcBef>
                <a:spcPts val="11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Systems level coaching for implementation; </a:t>
            </a:r>
            <a:endParaRPr/>
          </a:p>
          <a:p>
            <a:pPr marL="742950" marR="0" lvl="1" indent="-285750" algn="l" rtl="0">
              <a:lnSpc>
                <a:spcPct val="83000"/>
              </a:lnSpc>
              <a:spcBef>
                <a:spcPts val="11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Web based resources; </a:t>
            </a:r>
            <a:endParaRPr/>
          </a:p>
          <a:p>
            <a:pPr marL="742950" marR="0" lvl="1" indent="-285750" algn="l" rtl="0">
              <a:lnSpc>
                <a:spcPct val="83000"/>
              </a:lnSpc>
              <a:spcBef>
                <a:spcPts val="110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Focus on data, outcomes, and continuous improvement to the system to increase outcomes for students and communities.</a:t>
            </a:r>
            <a:endParaRPr/>
          </a:p>
          <a:p>
            <a:pPr marL="342900" marR="0" lvl="0" indent="-342900" algn="l" rtl="0">
              <a:lnSpc>
                <a:spcPct val="83000"/>
              </a:lnSpc>
              <a:spcBef>
                <a:spcPts val="1425"/>
              </a:spcBef>
              <a:spcAft>
                <a:spcPts val="0"/>
              </a:spcAft>
              <a:buNone/>
            </a:pP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a:solidFill>
                  <a:srgbClr val="000000"/>
                </a:solidFill>
                <a:latin typeface="Calibri"/>
                <a:ea typeface="Calibri"/>
                <a:cs typeface="Calibri"/>
                <a:sym typeface="Calibri"/>
              </a:rPr>
              <a:t>Commitment</a:t>
            </a:r>
            <a:endParaRPr/>
          </a:p>
        </p:txBody>
      </p:sp>
      <p:sp>
        <p:nvSpPr>
          <p:cNvPr id="165" name="Google Shape;165;p1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SzPts val="2400"/>
              <a:buNone/>
            </a:pP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457200" y="457200"/>
            <a:ext cx="8228012" cy="1141412"/>
          </a:xfrm>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Commitment within Grant - Administrators</a:t>
            </a:r>
            <a:endParaRPr/>
          </a:p>
        </p:txBody>
      </p:sp>
      <p:sp>
        <p:nvSpPr>
          <p:cNvPr id="171" name="Google Shape;171;p16"/>
          <p:cNvSpPr txBox="1">
            <a:spLocks noGrp="1"/>
          </p:cNvSpPr>
          <p:nvPr>
            <p:ph type="body" idx="1"/>
          </p:nvPr>
        </p:nvSpPr>
        <p:spPr>
          <a:xfrm>
            <a:off x="822325" y="1598612"/>
            <a:ext cx="7720012" cy="36607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Attend &amp; participate in partnership meetings</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Identify opportunities for local implementation including: staff, schedule, local partnerships, pathway courses</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Work with partners and Pathway Navigators to build internal capacity</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Oversee the implementation of the pathway at the local level</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Identify platforms to warehouse student portfolios and evidence of pathway completion</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Meet with SVCC and ROE representatives to review syllabi, MOU, recruitment, and transcription expectations</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Collaborate with IHE to coordinate secondary to post-secondary articulation</a:t>
            </a:r>
            <a:endParaRPr/>
          </a:p>
          <a:p>
            <a:pPr marL="342900" marR="0" lvl="0" indent="-342900" algn="l" rtl="0">
              <a:lnSpc>
                <a:spcPct val="120000"/>
              </a:lnSpc>
              <a:spcBef>
                <a:spcPts val="1400"/>
              </a:spcBef>
              <a:spcAft>
                <a:spcPts val="0"/>
              </a:spcAft>
              <a:buClr>
                <a:srgbClr val="000000"/>
              </a:buClr>
              <a:buSzPts val="1600"/>
              <a:buFont typeface="Arial"/>
              <a:buChar char="•"/>
            </a:pPr>
            <a:r>
              <a:rPr lang="en-US" sz="1600" b="0" i="0" u="none">
                <a:solidFill>
                  <a:srgbClr val="000000"/>
                </a:solidFill>
                <a:latin typeface="Calibri"/>
                <a:ea typeface="Calibri"/>
                <a:cs typeface="Calibri"/>
                <a:sym typeface="Calibri"/>
              </a:rPr>
              <a:t>Participate in all data collection activities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Commitment within Grant - District</a:t>
            </a:r>
            <a:endParaRPr/>
          </a:p>
        </p:txBody>
      </p:sp>
      <p:sp>
        <p:nvSpPr>
          <p:cNvPr id="177" name="Google Shape;177;p1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342900" marR="0" lvl="0" indent="-342900" algn="l" rtl="0">
              <a:lnSpc>
                <a:spcPct val="120000"/>
              </a:lnSpc>
              <a:spcBef>
                <a:spcPts val="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Identify students interested in pursuing a career in the education field</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Set up individualized learning plans for students</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Provide opportunities for students to complete required components of endorsement</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Monitor student progress toward endorsement completion</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Award competency upon endorsement completion</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Provide feedback to students on progress toward competency attainment using competency rubric</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Advise students regarding options within the education field, postsecondary opportunities, employment, and community resources</a:t>
            </a:r>
            <a:endParaRPr/>
          </a:p>
          <a:p>
            <a:pPr marL="342900" marR="0" lvl="0" indent="-171450" algn="l" rtl="0">
              <a:lnSpc>
                <a:spcPct val="63000"/>
              </a:lnSpc>
              <a:spcBef>
                <a:spcPts val="1400"/>
              </a:spcBef>
              <a:spcAft>
                <a:spcPts val="0"/>
              </a:spcAft>
              <a:buClr>
                <a:srgbClr val="000000"/>
              </a:buClr>
              <a:buSzPts val="2700"/>
              <a:buFont typeface="Arial"/>
              <a:buNone/>
            </a:pPr>
            <a:endParaRPr sz="2700" b="0" i="0" u="none">
              <a:solidFill>
                <a:srgbClr val="000000"/>
              </a:solidFill>
              <a:latin typeface="Calibri"/>
              <a:ea typeface="Calibri"/>
              <a:cs typeface="Calibri"/>
              <a:sym typeface="Calibri"/>
            </a:endParaRPr>
          </a:p>
          <a:p>
            <a:pPr marL="342900" marR="0" lvl="0" indent="-342900" algn="l" rtl="0">
              <a:lnSpc>
                <a:spcPct val="83000"/>
              </a:lnSpc>
              <a:spcBef>
                <a:spcPts val="1425"/>
              </a:spcBef>
              <a:spcAft>
                <a:spcPts val="0"/>
              </a:spcAft>
              <a:buNone/>
            </a:pPr>
            <a:endParaRPr sz="2700" b="0" i="0" u="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a:solidFill>
                  <a:srgbClr val="000000"/>
                </a:solidFill>
                <a:latin typeface="Calibri"/>
                <a:ea typeface="Calibri"/>
                <a:cs typeface="Calibri"/>
                <a:sym typeface="Calibri"/>
              </a:rPr>
              <a:t>Personnel</a:t>
            </a:r>
            <a:endParaRPr/>
          </a:p>
        </p:txBody>
      </p:sp>
      <p:sp>
        <p:nvSpPr>
          <p:cNvPr id="183" name="Google Shape;183;p1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SzPts val="2400"/>
              <a:buNone/>
            </a:pP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Personnel</a:t>
            </a:r>
            <a:endParaRPr/>
          </a:p>
        </p:txBody>
      </p:sp>
      <p:sp>
        <p:nvSpPr>
          <p:cNvPr id="189" name="Google Shape;189;p1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Education Pathway Navigators: </a:t>
            </a:r>
            <a:r>
              <a:rPr lang="en-US" sz="1800" b="0" i="1" u="none">
                <a:solidFill>
                  <a:srgbClr val="000000"/>
                </a:solidFill>
                <a:latin typeface="Calibri"/>
                <a:ea typeface="Calibri"/>
                <a:cs typeface="Calibri"/>
                <a:sym typeface="Calibri"/>
              </a:rPr>
              <a:t>Heather Waninger, Chanda McDonnell, TBD</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Social Media, Promotional Materials, Web &amp; Online Resource Repository: </a:t>
            </a:r>
            <a:r>
              <a:rPr lang="en-US" sz="1800" b="0" i="1" u="none">
                <a:solidFill>
                  <a:srgbClr val="000000"/>
                </a:solidFill>
                <a:latin typeface="Calibri"/>
                <a:ea typeface="Calibri"/>
                <a:cs typeface="Calibri"/>
                <a:sym typeface="Calibri"/>
              </a:rPr>
              <a:t>Stacey Dinges, ROE</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Data Systems &amp; CPN Supervisor: </a:t>
            </a:r>
            <a:r>
              <a:rPr lang="en-US" sz="1800" b="0" i="1" u="none">
                <a:solidFill>
                  <a:srgbClr val="000000"/>
                </a:solidFill>
                <a:latin typeface="Calibri"/>
                <a:ea typeface="Calibri"/>
                <a:cs typeface="Calibri"/>
                <a:sym typeface="Calibri"/>
              </a:rPr>
              <a:t>Anji Garza, ROE</a:t>
            </a:r>
            <a:endParaRPr/>
          </a:p>
        </p:txBody>
      </p:sp>
      <p:sp>
        <p:nvSpPr>
          <p:cNvPr id="190" name="Google Shape;190;p19"/>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20000"/>
              </a:lnSpc>
              <a:spcBef>
                <a:spcPts val="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Grant Coordinator: </a:t>
            </a:r>
            <a:r>
              <a:rPr lang="en-US" sz="1800" b="0" i="1" u="none">
                <a:solidFill>
                  <a:srgbClr val="000000"/>
                </a:solidFill>
                <a:latin typeface="Calibri"/>
                <a:ea typeface="Calibri"/>
                <a:cs typeface="Calibri"/>
                <a:sym typeface="Calibri"/>
              </a:rPr>
              <a:t>Janis Jones, SVCC</a:t>
            </a:r>
            <a:endParaRPr/>
          </a:p>
          <a:p>
            <a:pPr marL="342900" marR="0" lvl="0" indent="-342900" algn="l" rtl="0">
              <a:lnSpc>
                <a:spcPct val="12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Data Collection &amp; Xello Training: </a:t>
            </a:r>
            <a:r>
              <a:rPr lang="en-US" sz="1800" b="0" i="1" u="none">
                <a:solidFill>
                  <a:srgbClr val="000000"/>
                </a:solidFill>
                <a:latin typeface="Calibri"/>
                <a:ea typeface="Calibri"/>
                <a:cs typeface="Calibri"/>
                <a:sym typeface="Calibri"/>
              </a:rPr>
              <a:t>Gail Wright, ROE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ctr" rtl="0">
              <a:lnSpc>
                <a:spcPct val="83000"/>
              </a:lnSpc>
              <a:spcBef>
                <a:spcPts val="0"/>
              </a:spcBef>
              <a:spcAft>
                <a:spcPts val="0"/>
              </a:spcAft>
              <a:buSzPts val="6000"/>
              <a:buNone/>
            </a:pPr>
            <a:r>
              <a:rPr lang="en-US" sz="4400" dirty="0"/>
              <a:t>What is Career Exploration?</a:t>
            </a:r>
            <a:endParaRPr sz="4400" dirty="0"/>
          </a:p>
        </p:txBody>
      </p:sp>
      <p:sp>
        <p:nvSpPr>
          <p:cNvPr id="2" name="Text Placeholder 1"/>
          <p:cNvSpPr>
            <a:spLocks noGrp="1"/>
          </p:cNvSpPr>
          <p:nvPr>
            <p:ph type="body" idx="1"/>
          </p:nvPr>
        </p:nvSpPr>
        <p:spPr/>
        <p:txBody>
          <a:bodyPr/>
          <a:lstStyle/>
          <a:p>
            <a:pPr marL="685800" indent="-457200">
              <a:buFont typeface="Wingdings" panose="05000000000000000000" pitchFamily="2" charset="2"/>
              <a:buChar char="ü"/>
            </a:pPr>
            <a:r>
              <a:rPr lang="en-US" dirty="0"/>
              <a:t>Learning about various occupations and how they fit with your career interests</a:t>
            </a:r>
          </a:p>
          <a:p>
            <a:pPr marL="685800" indent="-457200">
              <a:buFont typeface="Wingdings" panose="05000000000000000000" pitchFamily="2" charset="2"/>
              <a:buChar char="ü"/>
            </a:pPr>
            <a:r>
              <a:rPr lang="en-US" dirty="0"/>
              <a:t>Includes skills, interests and values you want to experience in your career</a:t>
            </a:r>
          </a:p>
          <a:p>
            <a:pPr marL="685800" indent="-457200">
              <a:buFont typeface="Wingdings" panose="05000000000000000000" pitchFamily="2" charset="2"/>
              <a:buChar char="ü"/>
            </a:pPr>
            <a:endParaRPr lang="en-US" dirty="0"/>
          </a:p>
          <a:p>
            <a:pPr marL="685800" indent="-457200">
              <a:buFont typeface="Wingdings" panose="05000000000000000000" pitchFamily="2" charset="2"/>
              <a:buChar char="ü"/>
            </a:pPr>
            <a:endParaRPr lang="en-US" dirty="0"/>
          </a:p>
        </p:txBody>
      </p:sp>
      <p:pic>
        <p:nvPicPr>
          <p:cNvPr id="3" name="Picture 2" descr="Fairview High School &gt; Discovering Interests &amp; Careers n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8235" y="3748406"/>
            <a:ext cx="4976951" cy="25603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a:solidFill>
                  <a:srgbClr val="000000"/>
                </a:solidFill>
                <a:latin typeface="Calibri"/>
                <a:ea typeface="Calibri"/>
                <a:cs typeface="Calibri"/>
                <a:sym typeface="Calibri"/>
              </a:rPr>
              <a:t>Scope of Work</a:t>
            </a:r>
            <a:endParaRPr/>
          </a:p>
        </p:txBody>
      </p:sp>
      <p:sp>
        <p:nvSpPr>
          <p:cNvPr id="196" name="Google Shape;196;p2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83000"/>
              </a:lnSpc>
              <a:spcBef>
                <a:spcPts val="0"/>
              </a:spcBef>
              <a:spcAft>
                <a:spcPts val="0"/>
              </a:spcAft>
              <a:buSzPts val="2400"/>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Major Components</a:t>
            </a:r>
            <a:endParaRPr/>
          </a:p>
        </p:txBody>
      </p:sp>
      <p:sp>
        <p:nvSpPr>
          <p:cNvPr id="202" name="Google Shape;202;p2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30000"/>
              </a:lnSpc>
              <a:spcBef>
                <a:spcPts val="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Marketing &amp; Recruitment</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Pathway Endorsement</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Dual Credit</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Work-Based Learning Experience</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Observations</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Teaching Standards &amp; Competencies</a:t>
            </a:r>
            <a:endParaRPr/>
          </a:p>
        </p:txBody>
      </p:sp>
      <p:sp>
        <p:nvSpPr>
          <p:cNvPr id="203" name="Google Shape;203;p21"/>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30000"/>
              </a:lnSpc>
              <a:spcBef>
                <a:spcPts val="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Student Organization: Future Educators &amp; Educators Rising</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Data Collection &amp; Evaluation</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Career Exploration: XELLO</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Career Counseling &amp; Interest Survey : XELLO</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Credentialing</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Student Portfolio: XELLO</a:t>
            </a:r>
            <a:endParaRPr/>
          </a:p>
          <a:p>
            <a:pPr marL="342900" marR="0" lvl="0" indent="-342900" algn="l" rtl="0">
              <a:lnSpc>
                <a:spcPct val="83000"/>
              </a:lnSpc>
              <a:spcBef>
                <a:spcPts val="1425"/>
              </a:spcBef>
              <a:spcAft>
                <a:spcPts val="0"/>
              </a:spcAft>
              <a:buNone/>
            </a:pPr>
            <a:endParaRPr sz="1800" b="0" i="0" u="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3600"/>
              <a:buNone/>
            </a:pPr>
            <a:r>
              <a:rPr lang="en-US" sz="3600" b="1" i="0" u="none">
                <a:solidFill>
                  <a:srgbClr val="000000"/>
                </a:solidFill>
                <a:latin typeface="Calibri"/>
                <a:ea typeface="Calibri"/>
                <a:cs typeface="Calibri"/>
                <a:sym typeface="Calibri"/>
              </a:rPr>
              <a:t>Budget </a:t>
            </a:r>
            <a:endParaRPr/>
          </a:p>
        </p:txBody>
      </p:sp>
      <p:sp>
        <p:nvSpPr>
          <p:cNvPr id="209" name="Google Shape;209;p2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130000"/>
              </a:lnSpc>
              <a:spcBef>
                <a:spcPts val="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Stipends for Teacher Training &amp; Planning</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Website</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Promotional Materials</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Xello for Middle School</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Ed Rising</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Teacher Professional Memberships</a:t>
            </a:r>
            <a:endParaRPr/>
          </a:p>
          <a:p>
            <a:pPr marL="342900" marR="0" lvl="0" indent="-342900" algn="l" rtl="0">
              <a:lnSpc>
                <a:spcPct val="130000"/>
              </a:lnSpc>
              <a:spcBef>
                <a:spcPts val="1400"/>
              </a:spcBef>
              <a:spcAft>
                <a:spcPts val="0"/>
              </a:spcAft>
              <a:buClr>
                <a:srgbClr val="000000"/>
              </a:buClr>
              <a:buSzPts val="1800"/>
              <a:buFont typeface="Arial"/>
              <a:buChar char="•"/>
            </a:pPr>
            <a:r>
              <a:rPr lang="en-US" sz="1800" b="0" i="0" u="none">
                <a:solidFill>
                  <a:srgbClr val="000000"/>
                </a:solidFill>
                <a:latin typeface="Calibri"/>
                <a:ea typeface="Calibri"/>
                <a:cs typeface="Calibri"/>
                <a:sym typeface="Calibri"/>
              </a:rPr>
              <a:t>College Visits &amp; Educational Conferences for Students</a:t>
            </a:r>
            <a:endParaRPr/>
          </a:p>
          <a:p>
            <a:pPr marL="342900" marR="0" lvl="0" indent="-342900" algn="l" rtl="0">
              <a:lnSpc>
                <a:spcPct val="83000"/>
              </a:lnSpc>
              <a:spcBef>
                <a:spcPts val="1400"/>
              </a:spcBef>
              <a:spcAft>
                <a:spcPts val="0"/>
              </a:spcAft>
              <a:buClr>
                <a:srgbClr val="000000"/>
              </a:buClr>
              <a:buSzPts val="3200"/>
              <a:buFont typeface="Times New Roman"/>
              <a:buNone/>
            </a:pPr>
            <a:endParaRPr sz="3200" b="0" i="0" u="none">
              <a:solidFill>
                <a:srgbClr val="000000"/>
              </a:solidFill>
              <a:latin typeface="Calibri"/>
              <a:ea typeface="Calibri"/>
              <a:cs typeface="Calibri"/>
              <a:sym typeface="Calibri"/>
            </a:endParaRPr>
          </a:p>
          <a:p>
            <a:pPr marL="342900" marR="0" lvl="0" indent="-342900" algn="l" rtl="0">
              <a:lnSpc>
                <a:spcPct val="83000"/>
              </a:lnSpc>
              <a:spcBef>
                <a:spcPts val="1425"/>
              </a:spcBef>
              <a:spcAft>
                <a:spcPts val="0"/>
              </a:spcAft>
              <a:buNone/>
            </a:pPr>
            <a:endParaRPr sz="3200" b="0" i="0" u="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dirty="0">
                <a:solidFill>
                  <a:srgbClr val="000000"/>
                </a:solidFill>
                <a:latin typeface="Calibri"/>
                <a:ea typeface="Calibri"/>
                <a:cs typeface="Calibri"/>
                <a:sym typeface="Calibri"/>
              </a:rPr>
              <a:t>Why is it important?</a:t>
            </a:r>
            <a:endParaRPr dirty="0"/>
          </a:p>
        </p:txBody>
      </p:sp>
      <p:sp>
        <p:nvSpPr>
          <p:cNvPr id="2" name="Text Placeholder 1"/>
          <p:cNvSpPr>
            <a:spLocks noGrp="1"/>
          </p:cNvSpPr>
          <p:nvPr>
            <p:ph type="body" idx="1"/>
          </p:nvPr>
        </p:nvSpPr>
        <p:spPr/>
        <p:txBody>
          <a:bodyPr/>
          <a:lstStyle/>
          <a:p>
            <a:r>
              <a:rPr lang="en-US" b="1" dirty="0"/>
              <a:t>Career exploration</a:t>
            </a:r>
            <a:r>
              <a:rPr lang="en-US" dirty="0"/>
              <a:t> improves students' knowledge of </a:t>
            </a:r>
            <a:r>
              <a:rPr lang="en-US" b="1" dirty="0"/>
              <a:t>career</a:t>
            </a:r>
            <a:r>
              <a:rPr lang="en-US" dirty="0"/>
              <a:t> options, encouraging them to develop and work toward goals </a:t>
            </a:r>
          </a:p>
          <a:p>
            <a:endParaRPr lang="en-US" dirty="0"/>
          </a:p>
          <a:p>
            <a:endParaRPr lang="en-US" dirty="0"/>
          </a:p>
        </p:txBody>
      </p:sp>
      <p:pic>
        <p:nvPicPr>
          <p:cNvPr id="3" name="Picture 2" descr="Great Basin College: Career and Advising Center - Care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499" y="3185969"/>
            <a:ext cx="6319414" cy="20116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3000"/>
              </a:lnSpc>
              <a:spcBef>
                <a:spcPts val="0"/>
              </a:spcBef>
              <a:spcAft>
                <a:spcPts val="0"/>
              </a:spcAft>
              <a:buSzPts val="4400"/>
              <a:buNone/>
            </a:pPr>
            <a:r>
              <a:rPr lang="en-US" sz="4400" b="0" i="0" u="none" dirty="0">
                <a:solidFill>
                  <a:srgbClr val="000000"/>
                </a:solidFill>
                <a:latin typeface="Calibri"/>
                <a:ea typeface="Calibri"/>
                <a:cs typeface="Calibri"/>
                <a:sym typeface="Calibri"/>
              </a:rPr>
              <a:t>Elementary Career Exploration</a:t>
            </a:r>
            <a:endParaRPr dirty="0"/>
          </a:p>
        </p:txBody>
      </p:sp>
      <p:sp>
        <p:nvSpPr>
          <p:cNvPr id="96" name="Google Shape;96;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lnSpc>
                <a:spcPct val="83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Community helpers</a:t>
            </a:r>
            <a:endParaRPr dirty="0"/>
          </a:p>
          <a:p>
            <a:pPr marL="342900" marR="0" lvl="0" indent="-342900" algn="l" rtl="0">
              <a:lnSpc>
                <a:spcPct val="83000"/>
              </a:lnSpc>
              <a:spcBef>
                <a:spcPts val="14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Videos on different careers</a:t>
            </a:r>
            <a:endParaRPr dirty="0"/>
          </a:p>
          <a:p>
            <a:pPr marL="342900" marR="0" lvl="0" indent="-342900" algn="l" rtl="0">
              <a:lnSpc>
                <a:spcPct val="83000"/>
              </a:lnSpc>
              <a:spcBef>
                <a:spcPts val="14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Parents share about their careers</a:t>
            </a:r>
            <a:endParaRPr dirty="0"/>
          </a:p>
          <a:p>
            <a:pPr marL="342900" marR="0" lvl="0" indent="-342900" algn="l" rtl="0">
              <a:lnSpc>
                <a:spcPct val="83000"/>
              </a:lnSpc>
              <a:spcBef>
                <a:spcPts val="14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Community members share about their careers</a:t>
            </a:r>
            <a:endParaRPr dirty="0"/>
          </a:p>
          <a:p>
            <a:pPr marL="342900" marR="0" lvl="0" indent="-342900" algn="l" rtl="0">
              <a:lnSpc>
                <a:spcPct val="83000"/>
              </a:lnSpc>
              <a:spcBef>
                <a:spcPts val="14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Learning about skills needed for different careers</a:t>
            </a:r>
          </a:p>
          <a:p>
            <a:pPr marL="342900" marR="0" lvl="0" indent="-342900" algn="l" rtl="0">
              <a:lnSpc>
                <a:spcPct val="83000"/>
              </a:lnSpc>
              <a:spcBef>
                <a:spcPts val="1400"/>
              </a:spcBef>
              <a:spcAft>
                <a:spcPts val="0"/>
              </a:spcAft>
              <a:buClr>
                <a:srgbClr val="000000"/>
              </a:buClr>
              <a:buSzPts val="2000"/>
              <a:buFont typeface="Arial"/>
              <a:buChar char="•"/>
            </a:pPr>
            <a:endParaRPr lang="en-US" sz="2000" dirty="0"/>
          </a:p>
          <a:p>
            <a:pPr marL="342900" marR="0" lvl="0" indent="-342900" algn="l" rtl="0">
              <a:lnSpc>
                <a:spcPct val="83000"/>
              </a:lnSpc>
              <a:spcBef>
                <a:spcPts val="1400"/>
              </a:spcBef>
              <a:spcAft>
                <a:spcPts val="0"/>
              </a:spcAft>
              <a:buClr>
                <a:srgbClr val="000000"/>
              </a:buClr>
              <a:buSzPts val="2000"/>
              <a:buFont typeface="Arial"/>
              <a:buChar char="•"/>
            </a:pPr>
            <a:endParaRPr dirty="0"/>
          </a:p>
        </p:txBody>
      </p:sp>
      <p:pic>
        <p:nvPicPr>
          <p:cNvPr id="2" name="Picture 1" descr="Explainer: when should children start to think about thei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19" y="3862387"/>
            <a:ext cx="4133088" cy="20360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dirty="0">
                <a:solidFill>
                  <a:srgbClr val="000000"/>
                </a:solidFill>
                <a:latin typeface="Calibri"/>
                <a:ea typeface="Calibri"/>
                <a:cs typeface="Calibri"/>
                <a:sym typeface="Calibri"/>
              </a:rPr>
              <a:t>Elementary Resources</a:t>
            </a:r>
            <a:endParaRPr dirty="0"/>
          </a:p>
        </p:txBody>
      </p:sp>
      <p:sp>
        <p:nvSpPr>
          <p:cNvPr id="102" name="Google Shape;102;p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spcBef>
                <a:spcPts val="0"/>
              </a:spcBef>
              <a:buSzPts val="2400"/>
            </a:pPr>
            <a:r>
              <a:rPr lang="en-US" sz="1400" b="1" dirty="0"/>
              <a:t>https://kidskonnect.com/articles/career-exploration-for-elementary-students-7-activities-for-kids/</a:t>
            </a:r>
          </a:p>
          <a:p>
            <a:pPr marL="0" lvl="0" indent="0">
              <a:spcBef>
                <a:spcPts val="0"/>
              </a:spcBef>
              <a:buSzPts val="2400"/>
            </a:pPr>
            <a:endParaRPr lang="en-US" sz="1400" dirty="0"/>
          </a:p>
          <a:p>
            <a:pPr marL="0" lvl="0" indent="0">
              <a:spcBef>
                <a:spcPts val="0"/>
              </a:spcBef>
              <a:buSzPts val="2400"/>
            </a:pPr>
            <a:endParaRPr lang="en-US" sz="1400" dirty="0">
              <a:solidFill>
                <a:schemeClr val="tx1"/>
              </a:solidFill>
            </a:endParaRPr>
          </a:p>
          <a:p>
            <a:pPr marL="0" lvl="0" indent="0">
              <a:spcBef>
                <a:spcPts val="0"/>
              </a:spcBef>
              <a:buSzPts val="2400"/>
            </a:pPr>
            <a:r>
              <a:rPr lang="en-US" sz="1400" b="1" dirty="0">
                <a:solidFill>
                  <a:schemeClr val="tx1"/>
                </a:solidFill>
              </a:rPr>
              <a:t>https://www.gadoe.org/Curriculum-Instruction-and-Assessment/CTAE/counselor/Pages/Elementary.aspx</a:t>
            </a:r>
          </a:p>
          <a:p>
            <a:pPr marL="0" lvl="0" indent="0">
              <a:spcBef>
                <a:spcPts val="0"/>
              </a:spcBef>
              <a:buSzPts val="2400"/>
            </a:pPr>
            <a:endParaRPr lang="en-US" sz="1400" dirty="0"/>
          </a:p>
          <a:p>
            <a:pPr marL="285750" lvl="0" indent="-285750">
              <a:spcBef>
                <a:spcPts val="0"/>
              </a:spcBef>
              <a:buSzPts val="2400"/>
              <a:buFont typeface="Wingdings" panose="05000000000000000000" pitchFamily="2" charset="2"/>
              <a:buChar char="§"/>
            </a:pPr>
            <a:r>
              <a:rPr lang="en-US" sz="1400" dirty="0"/>
              <a:t>Has grade specific resources</a:t>
            </a:r>
          </a:p>
          <a:p>
            <a:pPr marL="285750" lvl="0" indent="-285750">
              <a:spcBef>
                <a:spcPts val="0"/>
              </a:spcBef>
              <a:buSzPts val="2400"/>
              <a:buFont typeface="Wingdings" panose="05000000000000000000" pitchFamily="2" charset="2"/>
              <a:buChar char="§"/>
            </a:pPr>
            <a:endParaRPr lang="en-US" sz="1400" dirty="0"/>
          </a:p>
          <a:p>
            <a:pPr marL="0" lvl="0" indent="0">
              <a:spcBef>
                <a:spcPts val="0"/>
              </a:spcBef>
              <a:buSzPts val="2400"/>
            </a:pPr>
            <a:endParaRPr lang="en-US" sz="1400" dirty="0"/>
          </a:p>
          <a:p>
            <a:pPr marL="0" lvl="0" indent="0">
              <a:spcBef>
                <a:spcPts val="0"/>
              </a:spcBef>
              <a:buSzPts val="2400"/>
            </a:pPr>
            <a:r>
              <a:rPr lang="en-US" sz="1400" b="1" dirty="0"/>
              <a:t>https://www.knowitall.org/series/kids-work</a:t>
            </a:r>
          </a:p>
          <a:p>
            <a:pPr marL="0" lvl="0" indent="0">
              <a:spcBef>
                <a:spcPts val="0"/>
              </a:spcBef>
              <a:buSzPts val="2400"/>
            </a:pPr>
            <a:endParaRPr lang="en-US" sz="1400" dirty="0"/>
          </a:p>
          <a:p>
            <a:pPr marL="0" lvl="0" indent="0">
              <a:spcBef>
                <a:spcPts val="0"/>
              </a:spcBef>
              <a:buSzPts val="2400"/>
            </a:pPr>
            <a:endParaRPr lang="en-US" sz="1400" b="1" dirty="0"/>
          </a:p>
          <a:p>
            <a:pPr marL="0" lvl="0" indent="0">
              <a:spcBef>
                <a:spcPts val="0"/>
              </a:spcBef>
              <a:buSzPts val="2400"/>
            </a:pPr>
            <a:r>
              <a:rPr lang="en-US" sz="1400" b="1" dirty="0"/>
              <a:t>https://careerkids.com/pages/career-research</a:t>
            </a:r>
          </a:p>
          <a:p>
            <a:pPr marL="285750" lvl="0" indent="-285750">
              <a:spcBef>
                <a:spcPts val="0"/>
              </a:spcBef>
              <a:buSzPts val="2400"/>
              <a:buFont typeface="Wingdings" panose="05000000000000000000" pitchFamily="2" charset="2"/>
              <a:buChar char="§"/>
            </a:pPr>
            <a:r>
              <a:rPr lang="en-US" sz="1400" dirty="0"/>
              <a:t>Has a list of careers for each letter of the alphabet</a:t>
            </a:r>
          </a:p>
          <a:p>
            <a:pPr marL="0" lvl="0" indent="0">
              <a:spcBef>
                <a:spcPts val="0"/>
              </a:spcBef>
              <a:buSzPts val="2400"/>
            </a:pPr>
            <a:endParaRPr lang="en-US" sz="1400" dirty="0"/>
          </a:p>
          <a:p>
            <a:pPr marL="0" lvl="0" indent="0">
              <a:spcBef>
                <a:spcPts val="0"/>
              </a:spcBef>
              <a:buSzPts val="2400"/>
            </a:pPr>
            <a:endParaRPr lang="en-US" sz="1400" dirty="0"/>
          </a:p>
          <a:p>
            <a:pPr marL="0" lvl="0" indent="0">
              <a:spcBef>
                <a:spcPts val="0"/>
              </a:spcBef>
              <a:buSzPts val="2400"/>
            </a:pPr>
            <a:endParaRPr lang="en-US" sz="1400" dirty="0"/>
          </a:p>
          <a:p>
            <a:pPr marL="0" lvl="0" indent="0">
              <a:spcBef>
                <a:spcPts val="0"/>
              </a:spcBef>
              <a:buSzPts val="2400"/>
            </a:pPr>
            <a:endParaRPr lang="en-US" sz="1400" dirty="0"/>
          </a:p>
          <a:p>
            <a:pPr marL="0" lvl="0" indent="0">
              <a:spcBef>
                <a:spcPts val="0"/>
              </a:spcBef>
              <a:buSzPts val="2400"/>
            </a:pPr>
            <a:r>
              <a:rPr lang="en-US" sz="1800" b="1" dirty="0"/>
              <a:t>Career exploration activities</a:t>
            </a:r>
            <a:r>
              <a:rPr lang="en-US" sz="1800" dirty="0"/>
              <a:t> refer to fun programming that introduces kids to a wide variety of occupations. These programs are typically focused on children in elementary and middle school, as high school students usually explore careers through more in-depth work-based learning.</a:t>
            </a:r>
            <a:endParaRPr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457200" y="124691"/>
            <a:ext cx="8228012" cy="1291358"/>
          </a:xfrm>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4800" b="0" i="0" u="none" dirty="0">
                <a:solidFill>
                  <a:srgbClr val="000000"/>
                </a:solidFill>
                <a:sym typeface="Calibri"/>
              </a:rPr>
              <a:t>Middle School Career Exploration</a:t>
            </a:r>
            <a:endParaRPr sz="4800" dirty="0"/>
          </a:p>
        </p:txBody>
      </p:sp>
      <p:sp>
        <p:nvSpPr>
          <p:cNvPr id="2" name="Text Placeholder 1"/>
          <p:cNvSpPr>
            <a:spLocks noGrp="1"/>
          </p:cNvSpPr>
          <p:nvPr>
            <p:ph type="body" idx="1"/>
          </p:nvPr>
        </p:nvSpPr>
        <p:spPr/>
        <p:txBody>
          <a:bodyPr/>
          <a:lstStyle/>
          <a:p>
            <a:r>
              <a:rPr lang="en-US" b="1" dirty="0"/>
              <a:t>Career exploration</a:t>
            </a:r>
            <a:r>
              <a:rPr lang="en-US" dirty="0"/>
              <a:t> opportunities improve the attitudes of young people about their </a:t>
            </a:r>
            <a:r>
              <a:rPr lang="en-US" b="1" dirty="0"/>
              <a:t>career</a:t>
            </a:r>
            <a:r>
              <a:rPr lang="en-US" dirty="0"/>
              <a:t> possibilities</a:t>
            </a:r>
          </a:p>
          <a:p>
            <a:endParaRPr lang="en-US" dirty="0"/>
          </a:p>
          <a:p>
            <a:r>
              <a:rPr lang="en-US" dirty="0"/>
              <a:t>Students participating in </a:t>
            </a:r>
            <a:r>
              <a:rPr lang="en-US" b="1" dirty="0"/>
              <a:t>career exploration</a:t>
            </a:r>
            <a:r>
              <a:rPr lang="en-US" dirty="0"/>
              <a:t> programs as </a:t>
            </a:r>
            <a:r>
              <a:rPr lang="en-US" b="1" dirty="0"/>
              <a:t>middle</a:t>
            </a:r>
            <a:r>
              <a:rPr lang="en-US" dirty="0"/>
              <a:t>-</a:t>
            </a:r>
            <a:r>
              <a:rPr lang="en-US" b="1" dirty="0" err="1"/>
              <a:t>schoolers</a:t>
            </a:r>
            <a:r>
              <a:rPr lang="en-US" dirty="0"/>
              <a:t> are more likely to enroll in higher level math courses in high </a:t>
            </a:r>
            <a:r>
              <a:rPr lang="en-US" b="1" dirty="0"/>
              <a:t>school</a:t>
            </a:r>
            <a:r>
              <a:rPr lang="en-US" dirty="0"/>
              <a:t> and have higher self esteem.</a:t>
            </a:r>
          </a:p>
        </p:txBody>
      </p:sp>
      <p:pic>
        <p:nvPicPr>
          <p:cNvPr id="3" name="Picture 2" descr="Careers and Guidance | Hi. I need some guidance. I've ju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764" y="2493818"/>
            <a:ext cx="2438400" cy="1828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6000" b="0" i="0" u="none" dirty="0">
                <a:solidFill>
                  <a:srgbClr val="000000"/>
                </a:solidFill>
                <a:latin typeface="Calibri"/>
                <a:ea typeface="Calibri"/>
                <a:cs typeface="Calibri"/>
                <a:sym typeface="Calibri"/>
              </a:rPr>
              <a:t>Middle School Resources</a:t>
            </a:r>
            <a:endParaRPr dirty="0"/>
          </a:p>
        </p:txBody>
      </p:sp>
      <p:sp>
        <p:nvSpPr>
          <p:cNvPr id="114" name="Google Shape;114;p7"/>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spcBef>
                <a:spcPts val="0"/>
              </a:spcBef>
              <a:buSzPts val="2400"/>
            </a:pPr>
            <a:r>
              <a:rPr lang="en-US" sz="1600" b="1" dirty="0"/>
              <a:t>http://www.educationplanner.org/students/career-planning/find-careers/index.shtml</a:t>
            </a:r>
          </a:p>
          <a:p>
            <a:pPr marL="0" lvl="0" indent="0">
              <a:spcBef>
                <a:spcPts val="0"/>
              </a:spcBef>
              <a:buSzPts val="2400"/>
            </a:pPr>
            <a:endParaRPr lang="en-US" sz="1600" b="1" dirty="0"/>
          </a:p>
          <a:p>
            <a:pPr marL="0" lvl="0" indent="0">
              <a:spcBef>
                <a:spcPts val="0"/>
              </a:spcBef>
              <a:buSzPts val="2400"/>
            </a:pPr>
            <a:endParaRPr lang="en-US" sz="1600" b="1" dirty="0"/>
          </a:p>
          <a:p>
            <a:pPr marL="0" lvl="0" indent="0">
              <a:spcBef>
                <a:spcPts val="0"/>
              </a:spcBef>
              <a:buSzPts val="2400"/>
            </a:pPr>
            <a:r>
              <a:rPr lang="en-US" sz="1600" b="1" dirty="0"/>
              <a:t>https://careerkids.com/pages/career-research</a:t>
            </a:r>
          </a:p>
          <a:p>
            <a:pPr marL="0" lvl="0" indent="0">
              <a:spcBef>
                <a:spcPts val="0"/>
              </a:spcBef>
              <a:buSzPts val="2400"/>
            </a:pPr>
            <a:endParaRPr lang="en-US" sz="1600" b="1" dirty="0"/>
          </a:p>
          <a:p>
            <a:pPr marL="0" lvl="0" indent="0">
              <a:spcBef>
                <a:spcPts val="0"/>
              </a:spcBef>
              <a:buSzPts val="2400"/>
            </a:pPr>
            <a:endParaRPr lang="en-US" sz="1600" b="1" dirty="0"/>
          </a:p>
          <a:p>
            <a:pPr marL="0" lvl="0" indent="0">
              <a:spcBef>
                <a:spcPts val="0"/>
              </a:spcBef>
              <a:buSzPts val="2400"/>
            </a:pPr>
            <a:r>
              <a:rPr lang="en-US" sz="1600" b="1" dirty="0"/>
              <a:t>https://www.aeseducation.com/blog/career-awareness-activities-middle-school</a:t>
            </a:r>
          </a:p>
          <a:p>
            <a:pPr marL="0" lvl="0" indent="0">
              <a:spcBef>
                <a:spcPts val="0"/>
              </a:spcBef>
              <a:buSzPts val="2400"/>
            </a:pPr>
            <a:endParaRPr lang="en-US" sz="1600" b="1" dirty="0"/>
          </a:p>
          <a:p>
            <a:pPr marL="0" lvl="0" indent="0">
              <a:spcBef>
                <a:spcPts val="0"/>
              </a:spcBef>
              <a:buSzPts val="2400"/>
            </a:pPr>
            <a:endParaRPr lang="en-US" sz="1600" b="1" dirty="0"/>
          </a:p>
          <a:p>
            <a:pPr marL="0" lvl="0" indent="0">
              <a:spcBef>
                <a:spcPts val="0"/>
              </a:spcBef>
              <a:buSzPts val="2400"/>
            </a:pPr>
            <a:r>
              <a:rPr lang="en-US" sz="1600" b="1" dirty="0"/>
              <a:t>https://www.moneyprodigy.com/career-exploration-students/</a:t>
            </a:r>
          </a:p>
          <a:p>
            <a:pPr marL="0" lvl="0" indent="0">
              <a:spcBef>
                <a:spcPts val="0"/>
              </a:spcBef>
              <a:buSzPts val="2400"/>
            </a:pPr>
            <a:endParaRPr lang="en-US" sz="1600" b="1" dirty="0"/>
          </a:p>
          <a:p>
            <a:pPr marL="0" lvl="0" indent="0">
              <a:spcBef>
                <a:spcPts val="0"/>
              </a:spcBef>
              <a:buSzPts val="2400"/>
            </a:pPr>
            <a:endParaRPr sz="1600" b="1" dirty="0"/>
          </a:p>
        </p:txBody>
      </p:sp>
      <p:pic>
        <p:nvPicPr>
          <p:cNvPr id="2" name="Picture 1" descr="Career-Mind-map-Chalk | Career Mind-map on chalk boar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101" y="4022726"/>
            <a:ext cx="3426322" cy="228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83000"/>
              </a:lnSpc>
              <a:spcBef>
                <a:spcPts val="0"/>
              </a:spcBef>
              <a:spcAft>
                <a:spcPts val="0"/>
              </a:spcAft>
              <a:buSzPts val="6000"/>
              <a:buNone/>
            </a:pPr>
            <a:r>
              <a:rPr lang="en-US" sz="4800" b="0" i="0" u="none" dirty="0">
                <a:solidFill>
                  <a:srgbClr val="000000"/>
                </a:solidFill>
                <a:sym typeface="Calibri"/>
              </a:rPr>
              <a:t>High School Career Exploration</a:t>
            </a:r>
            <a:endParaRPr sz="4800" dirty="0"/>
          </a:p>
        </p:txBody>
      </p:sp>
      <p:sp>
        <p:nvSpPr>
          <p:cNvPr id="120" name="Google Shape;120;p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lvl="0" indent="-457200" algn="l" rtl="0">
              <a:lnSpc>
                <a:spcPct val="150000"/>
              </a:lnSpc>
              <a:spcBef>
                <a:spcPts val="0"/>
              </a:spcBef>
              <a:spcAft>
                <a:spcPts val="0"/>
              </a:spcAft>
              <a:buSzPts val="2400"/>
              <a:buFont typeface="Wingdings" panose="05000000000000000000" pitchFamily="2" charset="2"/>
              <a:buChar char="§"/>
            </a:pPr>
            <a:r>
              <a:rPr lang="en-US" dirty="0"/>
              <a:t>Observations</a:t>
            </a:r>
          </a:p>
          <a:p>
            <a:pPr lvl="0" indent="-457200" algn="l" rtl="0">
              <a:lnSpc>
                <a:spcPct val="150000"/>
              </a:lnSpc>
              <a:spcBef>
                <a:spcPts val="0"/>
              </a:spcBef>
              <a:spcAft>
                <a:spcPts val="0"/>
              </a:spcAft>
              <a:buSzPts val="2400"/>
              <a:buFont typeface="Wingdings" panose="05000000000000000000" pitchFamily="2" charset="2"/>
              <a:buChar char="§"/>
            </a:pPr>
            <a:r>
              <a:rPr lang="en-US" dirty="0"/>
              <a:t>Interviewing 2 or more professionals</a:t>
            </a:r>
          </a:p>
          <a:p>
            <a:pPr lvl="0" indent="-457200" algn="l" rtl="0">
              <a:lnSpc>
                <a:spcPct val="150000"/>
              </a:lnSpc>
              <a:spcBef>
                <a:spcPts val="0"/>
              </a:spcBef>
              <a:spcAft>
                <a:spcPts val="0"/>
              </a:spcAft>
              <a:buSzPts val="2400"/>
              <a:buFont typeface="Wingdings" panose="05000000000000000000" pitchFamily="2" charset="2"/>
              <a:buChar char="§"/>
            </a:pPr>
            <a:r>
              <a:rPr lang="en-US" dirty="0"/>
              <a:t>Research 2 or more jobs</a:t>
            </a:r>
          </a:p>
          <a:p>
            <a:pPr lvl="0" indent="-457200" algn="l" rtl="0">
              <a:lnSpc>
                <a:spcPct val="150000"/>
              </a:lnSpc>
              <a:spcBef>
                <a:spcPts val="0"/>
              </a:spcBef>
              <a:spcAft>
                <a:spcPts val="0"/>
              </a:spcAft>
              <a:buSzPts val="2400"/>
              <a:buFont typeface="Wingdings" panose="05000000000000000000" pitchFamily="2" charset="2"/>
              <a:buChar char="§"/>
            </a:pPr>
            <a:r>
              <a:rPr lang="en-US" dirty="0"/>
              <a:t>Visit college and career fair</a:t>
            </a:r>
          </a:p>
          <a:p>
            <a:pPr lvl="0" indent="-457200" algn="l" rtl="0">
              <a:lnSpc>
                <a:spcPct val="150000"/>
              </a:lnSpc>
              <a:spcBef>
                <a:spcPts val="0"/>
              </a:spcBef>
              <a:spcAft>
                <a:spcPts val="0"/>
              </a:spcAft>
              <a:buSzPts val="2400"/>
              <a:buFont typeface="Wingdings" panose="05000000000000000000" pitchFamily="2" charset="2"/>
              <a:buChar char="§"/>
            </a:pPr>
            <a:r>
              <a:rPr lang="en-US" dirty="0"/>
              <a:t>Make a college visit</a:t>
            </a:r>
            <a:endParaRPr dirty="0"/>
          </a:p>
        </p:txBody>
      </p:sp>
      <p:pic>
        <p:nvPicPr>
          <p:cNvPr id="2" name="Picture 1" descr="Fairview High School &gt; Counseling - Overvie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610" y="3357995"/>
            <a:ext cx="2895602" cy="16459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SzPts val="5400"/>
              <a:buNone/>
            </a:pPr>
            <a:r>
              <a:rPr lang="en-US" sz="5400" b="0" i="0" u="none" dirty="0">
                <a:solidFill>
                  <a:srgbClr val="000000"/>
                </a:solidFill>
                <a:latin typeface="Calibri"/>
                <a:ea typeface="Calibri"/>
                <a:cs typeface="Calibri"/>
                <a:sym typeface="Calibri"/>
              </a:rPr>
              <a:t>High School Resources</a:t>
            </a:r>
            <a:endParaRPr dirty="0"/>
          </a:p>
        </p:txBody>
      </p:sp>
      <p:sp>
        <p:nvSpPr>
          <p:cNvPr id="2" name="Text Placeholder 1"/>
          <p:cNvSpPr>
            <a:spLocks noGrp="1"/>
          </p:cNvSpPr>
          <p:nvPr>
            <p:ph type="body" idx="1"/>
          </p:nvPr>
        </p:nvSpPr>
        <p:spPr/>
        <p:txBody>
          <a:bodyPr/>
          <a:lstStyle/>
          <a:p>
            <a:pPr marL="685800" indent="-457200">
              <a:buFont typeface="Wingdings" panose="05000000000000000000" pitchFamily="2" charset="2"/>
              <a:buChar char="§"/>
            </a:pPr>
            <a:r>
              <a:rPr lang="en-US" sz="2000" b="1" dirty="0"/>
              <a:t>https://xello.world/en/</a:t>
            </a:r>
          </a:p>
          <a:p>
            <a:pPr marL="685800" indent="-457200">
              <a:buFont typeface="Wingdings" panose="05000000000000000000" pitchFamily="2" charset="2"/>
              <a:buChar char="§"/>
            </a:pPr>
            <a:r>
              <a:rPr lang="en-US" sz="2000" b="1" dirty="0"/>
              <a:t>https://whattogetmy.com/career-exploration-activities-for-high-school-students/</a:t>
            </a:r>
          </a:p>
          <a:p>
            <a:pPr marL="685800" indent="-457200">
              <a:buFont typeface="Wingdings" panose="05000000000000000000" pitchFamily="2" charset="2"/>
              <a:buChar char="§"/>
            </a:pPr>
            <a:r>
              <a:rPr lang="en-US" sz="2000" b="1" dirty="0"/>
              <a:t>https://quizlet.com/subject/exploring-careers/</a:t>
            </a:r>
          </a:p>
          <a:p>
            <a:pPr marL="685800" indent="-457200">
              <a:buFont typeface="Wingdings" panose="05000000000000000000" pitchFamily="2" charset="2"/>
              <a:buChar char="§"/>
            </a:pPr>
            <a:r>
              <a:rPr lang="en-US" sz="2000" b="1" dirty="0"/>
              <a:t>https://www.wrksolutions.com/Documents/WhenIGrowUp/WIGU_PDFS/High-School/WFS-WIGU-HighSchool-Lessons.pdf</a:t>
            </a:r>
          </a:p>
          <a:p>
            <a:pPr marL="685800" indent="-457200">
              <a:buFont typeface="Wingdings" panose="05000000000000000000" pitchFamily="2" charset="2"/>
              <a:buChar char="§"/>
            </a:pPr>
            <a:endParaRPr lang="en-US" sz="2000" b="1" dirty="0"/>
          </a:p>
          <a:p>
            <a:pPr marL="685800" indent="-457200">
              <a:buFont typeface="Wingdings" panose="05000000000000000000" pitchFamily="2" charset="2"/>
              <a:buChar char="§"/>
            </a:pPr>
            <a:endParaRPr lang="en-US" sz="2000" b="1"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1406</TotalTime>
  <Words>1068</Words>
  <Application>Microsoft Macintosh PowerPoint</Application>
  <PresentationFormat>On-screen Show (4:3)</PresentationFormat>
  <Paragraphs>142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Office Theme</vt:lpstr>
      <vt:lpstr>Career Exploration</vt:lpstr>
      <vt:lpstr>What is Career Exploration?</vt:lpstr>
      <vt:lpstr>Why is it important?</vt:lpstr>
      <vt:lpstr>Elementary Career Exploration</vt:lpstr>
      <vt:lpstr>Elementary Resources</vt:lpstr>
      <vt:lpstr>Middle School Career Exploration</vt:lpstr>
      <vt:lpstr>Middle School Resources</vt:lpstr>
      <vt:lpstr>High School Career Exploration</vt:lpstr>
      <vt:lpstr>High School Resources</vt:lpstr>
      <vt:lpstr>Sharing and Questions</vt:lpstr>
      <vt:lpstr>Defining the Problem</vt:lpstr>
      <vt:lpstr>Goals</vt:lpstr>
      <vt:lpstr>Goals</vt:lpstr>
      <vt:lpstr>Goals</vt:lpstr>
      <vt:lpstr>Commitment</vt:lpstr>
      <vt:lpstr>Commitment within Grant - Administrators</vt:lpstr>
      <vt:lpstr>Commitment within Grant - District</vt:lpstr>
      <vt:lpstr>Personnel</vt:lpstr>
      <vt:lpstr>Personnel</vt:lpstr>
      <vt:lpstr>Scope of Work</vt:lpstr>
      <vt:lpstr>Major Components</vt:lpstr>
      <vt:lpstr>Budget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Exploration</dc:title>
  <dc:creator>Anji Garza</dc:creator>
  <cp:lastModifiedBy>Janis Jones</cp:lastModifiedBy>
  <cp:revision>16</cp:revision>
  <dcterms:created xsi:type="dcterms:W3CDTF">2020-09-28T14:33:34Z</dcterms:created>
  <dcterms:modified xsi:type="dcterms:W3CDTF">2021-01-21T16:19:23Z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Company">
    <vt:lpwstr>SAUK VALLEY COMMUNITY COLLEGE</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