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12" Type="http://schemas.openxmlformats.org/officeDocument/2006/relationships/slide" Target="slides/slide7.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b41d170f7c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b41d170f7c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b41d170f7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b41d170f7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b41d170f7c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b41d170f7c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b41d170f7c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b41d170f7c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b41d170f7c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b41d170f7c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Jane- discussed education in comparison to other choice- emt, discussed difference in certification, cost, pros con, had first quarter, invited her to return another quarter later in the year if she continued,  slowly eased into kinds of interactions with students that allowed </a:t>
            </a:r>
            <a:r>
              <a:rPr lang="en"/>
              <a:t>building</a:t>
            </a:r>
            <a:r>
              <a:rPr lang="en"/>
              <a:t> of </a:t>
            </a:r>
            <a:r>
              <a:rPr lang="en"/>
              <a:t>confidence and build connections with students, increased as confidence grew, did not get to work with her again due to Covid</a:t>
            </a:r>
            <a:endParaRPr/>
          </a:p>
          <a:p>
            <a:pPr indent="0" lvl="0" marL="0" rtl="0" algn="l">
              <a:spcBef>
                <a:spcPts val="0"/>
              </a:spcBef>
              <a:spcAft>
                <a:spcPts val="0"/>
              </a:spcAft>
              <a:buNone/>
            </a:pPr>
            <a:r>
              <a:rPr lang="en"/>
              <a:t>Susan - goal was already to attend college to be a teacher, WACC student and Pathway student at the same time, working in two Northside classrooms, timing was hard due to scheduling so student interactions were limited by time restraint, already confident with students and more self driven, took on tasks eagerly</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bb8fe8cc56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bb8fe8cc56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136325" y="912350"/>
            <a:ext cx="4252175" cy="4252175"/>
          </a:xfrm>
          <a:prstGeom prst="rect">
            <a:avLst/>
          </a:prstGeom>
          <a:noFill/>
          <a:ln>
            <a:noFill/>
          </a:ln>
        </p:spPr>
      </p:pic>
      <p:sp>
        <p:nvSpPr>
          <p:cNvPr id="55" name="Google Shape;55;p13"/>
          <p:cNvSpPr txBox="1"/>
          <p:nvPr>
            <p:ph type="ctrTitle"/>
          </p:nvPr>
        </p:nvSpPr>
        <p:spPr>
          <a:xfrm>
            <a:off x="524058" y="48550"/>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Mentoring Students</a:t>
            </a:r>
            <a:endParaRPr/>
          </a:p>
        </p:txBody>
      </p:sp>
      <p:sp>
        <p:nvSpPr>
          <p:cNvPr id="56" name="Google Shape;56;p13"/>
          <p:cNvSpPr txBox="1"/>
          <p:nvPr>
            <p:ph idx="1" type="subTitle"/>
          </p:nvPr>
        </p:nvSpPr>
        <p:spPr>
          <a:xfrm>
            <a:off x="1916100" y="19220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Through the Education Pathway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Who Am I?</a:t>
            </a:r>
            <a:endParaRPr b="1"/>
          </a:p>
        </p:txBody>
      </p:sp>
      <p:sp>
        <p:nvSpPr>
          <p:cNvPr id="62" name="Google Shape;62;p14"/>
          <p:cNvSpPr txBox="1"/>
          <p:nvPr>
            <p:ph idx="1" type="body"/>
          </p:nvPr>
        </p:nvSpPr>
        <p:spPr>
          <a:xfrm>
            <a:off x="311700" y="141202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b="1" i="1" lang="en" sz="2000">
                <a:solidFill>
                  <a:schemeClr val="dk1"/>
                </a:solidFill>
              </a:rPr>
              <a:t>Karen Mayberry</a:t>
            </a:r>
            <a:endParaRPr b="1" i="1" sz="2000">
              <a:solidFill>
                <a:schemeClr val="dk1"/>
              </a:solidFill>
            </a:endParaRPr>
          </a:p>
          <a:p>
            <a:pPr indent="0" lvl="0" marL="0" rtl="0" algn="l">
              <a:spcBef>
                <a:spcPts val="1200"/>
              </a:spcBef>
              <a:spcAft>
                <a:spcPts val="0"/>
              </a:spcAft>
              <a:buNone/>
            </a:pPr>
            <a:r>
              <a:rPr b="1" lang="en" sz="2000">
                <a:solidFill>
                  <a:schemeClr val="dk1"/>
                </a:solidFill>
              </a:rPr>
              <a:t>Teaching Experience: </a:t>
            </a:r>
            <a:r>
              <a:rPr lang="en" sz="2000">
                <a:solidFill>
                  <a:schemeClr val="dk1"/>
                </a:solidFill>
              </a:rPr>
              <a:t>28 years </a:t>
            </a:r>
            <a:endParaRPr sz="2000">
              <a:solidFill>
                <a:schemeClr val="dk1"/>
              </a:solidFill>
            </a:endParaRPr>
          </a:p>
          <a:p>
            <a:pPr indent="0" lvl="0" marL="0" rtl="0" algn="l">
              <a:spcBef>
                <a:spcPts val="1200"/>
              </a:spcBef>
              <a:spcAft>
                <a:spcPts val="0"/>
              </a:spcAft>
              <a:buNone/>
            </a:pPr>
            <a:r>
              <a:rPr lang="en" sz="2000">
                <a:solidFill>
                  <a:schemeClr val="dk1"/>
                </a:solidFill>
              </a:rPr>
              <a:t>       (Kindergarten, First and Second)</a:t>
            </a:r>
            <a:endParaRPr sz="2000">
              <a:solidFill>
                <a:schemeClr val="dk1"/>
              </a:solidFill>
            </a:endParaRPr>
          </a:p>
          <a:p>
            <a:pPr indent="0" lvl="0" marL="0" rtl="0" algn="l">
              <a:spcBef>
                <a:spcPts val="1200"/>
              </a:spcBef>
              <a:spcAft>
                <a:spcPts val="0"/>
              </a:spcAft>
              <a:buNone/>
            </a:pPr>
            <a:r>
              <a:rPr b="1" lang="en" sz="2000">
                <a:solidFill>
                  <a:schemeClr val="dk1"/>
                </a:solidFill>
              </a:rPr>
              <a:t>District:</a:t>
            </a:r>
            <a:r>
              <a:rPr lang="en" sz="2000">
                <a:solidFill>
                  <a:schemeClr val="dk1"/>
                </a:solidFill>
              </a:rPr>
              <a:t> Morrison School District</a:t>
            </a:r>
            <a:endParaRPr sz="2000">
              <a:solidFill>
                <a:schemeClr val="dk1"/>
              </a:solidFill>
            </a:endParaRPr>
          </a:p>
          <a:p>
            <a:pPr indent="0" lvl="0" marL="0" rtl="0" algn="l">
              <a:spcBef>
                <a:spcPts val="1200"/>
              </a:spcBef>
              <a:spcAft>
                <a:spcPts val="0"/>
              </a:spcAft>
              <a:buNone/>
            </a:pPr>
            <a:r>
              <a:rPr b="1" lang="en" sz="2000">
                <a:solidFill>
                  <a:schemeClr val="dk1"/>
                </a:solidFill>
              </a:rPr>
              <a:t>Education:</a:t>
            </a:r>
            <a:r>
              <a:rPr lang="en" sz="2000">
                <a:solidFill>
                  <a:schemeClr val="dk1"/>
                </a:solidFill>
              </a:rPr>
              <a:t> Bach. in Early Childhood, </a:t>
            </a:r>
            <a:endParaRPr sz="2000">
              <a:solidFill>
                <a:schemeClr val="dk1"/>
              </a:solidFill>
            </a:endParaRPr>
          </a:p>
          <a:p>
            <a:pPr indent="0" lvl="0" marL="0" rtl="0" algn="l">
              <a:spcBef>
                <a:spcPts val="1200"/>
              </a:spcBef>
              <a:spcAft>
                <a:spcPts val="0"/>
              </a:spcAft>
              <a:buNone/>
            </a:pPr>
            <a:r>
              <a:rPr lang="en" sz="2000">
                <a:solidFill>
                  <a:schemeClr val="dk1"/>
                </a:solidFill>
              </a:rPr>
              <a:t>                   Masters in Curriculum &amp; Instruction</a:t>
            </a:r>
            <a:endParaRPr sz="2000">
              <a:solidFill>
                <a:schemeClr val="dk1"/>
              </a:solidFill>
            </a:endParaRPr>
          </a:p>
          <a:p>
            <a:pPr indent="0" lvl="0" marL="0" rtl="0" algn="l">
              <a:spcBef>
                <a:spcPts val="1200"/>
              </a:spcBef>
              <a:spcAft>
                <a:spcPts val="0"/>
              </a:spcAft>
              <a:buNone/>
            </a:pPr>
            <a:r>
              <a:rPr b="1" lang="en" sz="2000">
                <a:solidFill>
                  <a:schemeClr val="dk1"/>
                </a:solidFill>
              </a:rPr>
              <a:t>Member of the ROE47 Education Pathway Planning Committee</a:t>
            </a:r>
            <a:endParaRPr b="1" sz="2000">
              <a:solidFill>
                <a:schemeClr val="dk1"/>
              </a:solidFill>
            </a:endParaRPr>
          </a:p>
          <a:p>
            <a:pPr indent="0" lvl="0" marL="0" rtl="0" algn="l">
              <a:spcBef>
                <a:spcPts val="1200"/>
              </a:spcBef>
              <a:spcAft>
                <a:spcPts val="1200"/>
              </a:spcAft>
              <a:buNone/>
            </a:pPr>
            <a:r>
              <a:t/>
            </a:r>
            <a:endParaRPr sz="2000">
              <a:solidFill>
                <a:schemeClr val="dk1"/>
              </a:solidFill>
            </a:endParaRPr>
          </a:p>
        </p:txBody>
      </p:sp>
      <p:pic>
        <p:nvPicPr>
          <p:cNvPr id="63" name="Google Shape;63;p14"/>
          <p:cNvPicPr preferRelativeResize="0"/>
          <p:nvPr/>
        </p:nvPicPr>
        <p:blipFill>
          <a:blip r:embed="rId3">
            <a:alphaModFix/>
          </a:blip>
          <a:stretch>
            <a:fillRect/>
          </a:stretch>
        </p:blipFill>
        <p:spPr>
          <a:xfrm>
            <a:off x="5718750" y="223450"/>
            <a:ext cx="3790950" cy="37909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67" name="Shape 67"/>
        <p:cNvGrpSpPr/>
        <p:nvPr/>
      </p:nvGrpSpPr>
      <p:grpSpPr>
        <a:xfrm>
          <a:off x="0" y="0"/>
          <a:ext cx="0" cy="0"/>
          <a:chOff x="0" y="0"/>
          <a:chExt cx="0" cy="0"/>
        </a:xfrm>
      </p:grpSpPr>
      <p:sp>
        <p:nvSpPr>
          <p:cNvPr id="68" name="Google Shape;68;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60-Hour Supervised Experience</a:t>
            </a:r>
            <a:endParaRPr b="1"/>
          </a:p>
        </p:txBody>
      </p:sp>
      <p:sp>
        <p:nvSpPr>
          <p:cNvPr id="69" name="Google Shape;69;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lnSpc>
                <a:spcPct val="100000"/>
              </a:lnSpc>
              <a:spcBef>
                <a:spcPts val="0"/>
              </a:spcBef>
              <a:spcAft>
                <a:spcPts val="0"/>
              </a:spcAft>
              <a:buNone/>
            </a:pPr>
            <a:r>
              <a:rPr b="1" lang="en" sz="2000">
                <a:solidFill>
                  <a:schemeClr val="dk1"/>
                </a:solidFill>
              </a:rPr>
              <a:t>Students are required to complete 60 hours in an educational field and be supervised by a member of that field.</a:t>
            </a:r>
            <a:endParaRPr b="1" sz="2000">
              <a:solidFill>
                <a:schemeClr val="dk1"/>
              </a:solidFill>
            </a:endParaRPr>
          </a:p>
          <a:p>
            <a:pPr indent="-355600" lvl="0" marL="457200" rtl="0" algn="l">
              <a:lnSpc>
                <a:spcPct val="100000"/>
              </a:lnSpc>
              <a:spcBef>
                <a:spcPts val="0"/>
              </a:spcBef>
              <a:spcAft>
                <a:spcPts val="0"/>
              </a:spcAft>
              <a:buClr>
                <a:schemeClr val="dk1"/>
              </a:buClr>
              <a:buSzPts val="2000"/>
              <a:buChar char="●"/>
            </a:pPr>
            <a:r>
              <a:rPr lang="en" sz="2000">
                <a:solidFill>
                  <a:schemeClr val="dk1"/>
                </a:solidFill>
              </a:rPr>
              <a:t>Do not need to be all at the same location or in the same year. </a:t>
            </a:r>
            <a:endParaRPr sz="2000">
              <a:solidFill>
                <a:schemeClr val="dk1"/>
              </a:solidFill>
            </a:endParaRPr>
          </a:p>
          <a:p>
            <a:pPr indent="-355600" lvl="0" marL="457200" rtl="0" algn="l">
              <a:lnSpc>
                <a:spcPct val="100000"/>
              </a:lnSpc>
              <a:spcBef>
                <a:spcPts val="0"/>
              </a:spcBef>
              <a:spcAft>
                <a:spcPts val="0"/>
              </a:spcAft>
              <a:buClr>
                <a:schemeClr val="dk1"/>
              </a:buClr>
              <a:buSzPts val="2000"/>
              <a:buChar char="●"/>
            </a:pPr>
            <a:r>
              <a:rPr lang="en" sz="2000">
                <a:solidFill>
                  <a:schemeClr val="dk1"/>
                </a:solidFill>
              </a:rPr>
              <a:t>Differs from observation only</a:t>
            </a:r>
            <a:endParaRPr sz="2000">
              <a:solidFill>
                <a:schemeClr val="dk1"/>
              </a:solidFill>
            </a:endParaRPr>
          </a:p>
          <a:p>
            <a:pPr indent="-355600" lvl="0" marL="457200" rtl="0" algn="l">
              <a:lnSpc>
                <a:spcPct val="100000"/>
              </a:lnSpc>
              <a:spcBef>
                <a:spcPts val="0"/>
              </a:spcBef>
              <a:spcAft>
                <a:spcPts val="0"/>
              </a:spcAft>
              <a:buClr>
                <a:schemeClr val="dk1"/>
              </a:buClr>
              <a:buSzPts val="2000"/>
              <a:buChar char="●"/>
            </a:pPr>
            <a:r>
              <a:rPr lang="en" sz="2000">
                <a:solidFill>
                  <a:schemeClr val="dk1"/>
                </a:solidFill>
              </a:rPr>
              <a:t>Students take on some of the duties of the educational professional</a:t>
            </a:r>
            <a:endParaRPr sz="2000">
              <a:solidFill>
                <a:schemeClr val="dk1"/>
              </a:solidFill>
            </a:endParaRPr>
          </a:p>
          <a:p>
            <a:pPr indent="-355600" lvl="0" marL="457200" rtl="0" algn="l">
              <a:lnSpc>
                <a:spcPct val="100000"/>
              </a:lnSpc>
              <a:spcBef>
                <a:spcPts val="0"/>
              </a:spcBef>
              <a:spcAft>
                <a:spcPts val="0"/>
              </a:spcAft>
              <a:buClr>
                <a:schemeClr val="dk1"/>
              </a:buClr>
              <a:buSzPts val="2000"/>
              <a:buChar char="●"/>
            </a:pPr>
            <a:r>
              <a:rPr lang="en" sz="2000">
                <a:solidFill>
                  <a:schemeClr val="dk1"/>
                </a:solidFill>
              </a:rPr>
              <a:t>Students interact more with students</a:t>
            </a:r>
            <a:endParaRPr sz="2000">
              <a:solidFill>
                <a:schemeClr val="dk1"/>
              </a:solidFill>
            </a:endParaRPr>
          </a:p>
          <a:p>
            <a:pPr indent="-355600" lvl="0" marL="457200" rtl="0" algn="l">
              <a:lnSpc>
                <a:spcPct val="100000"/>
              </a:lnSpc>
              <a:spcBef>
                <a:spcPts val="0"/>
              </a:spcBef>
              <a:spcAft>
                <a:spcPts val="0"/>
              </a:spcAft>
              <a:buClr>
                <a:schemeClr val="dk1"/>
              </a:buClr>
              <a:buSzPts val="2000"/>
              <a:buChar char="●"/>
            </a:pPr>
            <a:r>
              <a:rPr lang="en" sz="2000">
                <a:solidFill>
                  <a:schemeClr val="dk1"/>
                </a:solidFill>
              </a:rPr>
              <a:t>Similar to “field experiences” in college</a:t>
            </a:r>
            <a:endParaRPr sz="2000">
              <a:solidFill>
                <a:schemeClr val="dk1"/>
              </a:solidFill>
            </a:endParaRPr>
          </a:p>
          <a:p>
            <a:pPr indent="-355600" lvl="0" marL="457200" rtl="0" algn="l">
              <a:lnSpc>
                <a:spcPct val="100000"/>
              </a:lnSpc>
              <a:spcBef>
                <a:spcPts val="0"/>
              </a:spcBef>
              <a:spcAft>
                <a:spcPts val="0"/>
              </a:spcAft>
              <a:buClr>
                <a:schemeClr val="dk1"/>
              </a:buClr>
              <a:buSzPts val="2000"/>
              <a:buChar char="●"/>
            </a:pPr>
            <a:r>
              <a:rPr lang="en" sz="2000">
                <a:solidFill>
                  <a:schemeClr val="dk1"/>
                </a:solidFill>
              </a:rPr>
              <a:t>Mentor teacher training may be needed to familiarize them with pathway guidelines</a:t>
            </a:r>
            <a:endParaRPr sz="2000">
              <a:solidFill>
                <a:schemeClr val="dk1"/>
              </a:solidFill>
            </a:endParaRPr>
          </a:p>
          <a:p>
            <a:pPr indent="0" lvl="0" marL="0" rtl="0" algn="l">
              <a:spcBef>
                <a:spcPts val="0"/>
              </a:spcBef>
              <a:spcAft>
                <a:spcPts val="1200"/>
              </a:spcAft>
              <a:buNone/>
            </a:pPr>
            <a:r>
              <a:t/>
            </a:r>
            <a:endParaRPr sz="2600"/>
          </a:p>
        </p:txBody>
      </p:sp>
      <p:pic>
        <p:nvPicPr>
          <p:cNvPr id="70" name="Google Shape;70;p15"/>
          <p:cNvPicPr preferRelativeResize="0"/>
          <p:nvPr/>
        </p:nvPicPr>
        <p:blipFill>
          <a:blip r:embed="rId3">
            <a:alphaModFix/>
          </a:blip>
          <a:stretch>
            <a:fillRect/>
          </a:stretch>
        </p:blipFill>
        <p:spPr>
          <a:xfrm flipH="1">
            <a:off x="7144750" y="2701550"/>
            <a:ext cx="2323825" cy="24891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74" name="Shape 74"/>
        <p:cNvGrpSpPr/>
        <p:nvPr/>
      </p:nvGrpSpPr>
      <p:grpSpPr>
        <a:xfrm>
          <a:off x="0" y="0"/>
          <a:ext cx="0" cy="0"/>
          <a:chOff x="0" y="0"/>
          <a:chExt cx="0" cy="0"/>
        </a:xfrm>
      </p:grpSpPr>
      <p:sp>
        <p:nvSpPr>
          <p:cNvPr id="75" name="Google Shape;75;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Education Pathway Experience in Morrison</a:t>
            </a:r>
            <a:endParaRPr b="1"/>
          </a:p>
        </p:txBody>
      </p:sp>
      <p:sp>
        <p:nvSpPr>
          <p:cNvPr id="76" name="Google Shape;76;p16"/>
          <p:cNvSpPr txBox="1"/>
          <p:nvPr>
            <p:ph idx="1" type="body"/>
          </p:nvPr>
        </p:nvSpPr>
        <p:spPr>
          <a:xfrm>
            <a:off x="370675" y="96372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rgbClr val="000000"/>
              </a:buClr>
              <a:buSzPts val="1800"/>
              <a:buChar char="●"/>
            </a:pPr>
            <a:r>
              <a:rPr lang="en">
                <a:solidFill>
                  <a:srgbClr val="000000"/>
                </a:solidFill>
              </a:rPr>
              <a:t>Students are part of the Education Pathway in High School</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Students take the Education Pathway class with Jennifer Stevenson</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Jennifer matches students with willing teachers in the district</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Students typically move to a different classroom or educational professional each quarter</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Participating teachers are included in what is happening in the Pathway class</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Participating teachers sign an agreement outlining how they are expected to support students</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Teachers </a:t>
            </a:r>
            <a:r>
              <a:rPr lang="en">
                <a:solidFill>
                  <a:srgbClr val="000000"/>
                </a:solidFill>
              </a:rPr>
              <a:t>assist</a:t>
            </a:r>
            <a:r>
              <a:rPr lang="en">
                <a:solidFill>
                  <a:srgbClr val="000000"/>
                </a:solidFill>
              </a:rPr>
              <a:t> in assessment of the student as they progress through the Pathway</a:t>
            </a:r>
            <a:endParaRPr>
              <a:solidFill>
                <a:srgbClr val="000000"/>
              </a:solidFill>
            </a:endParaRPr>
          </a:p>
        </p:txBody>
      </p:sp>
      <p:pic>
        <p:nvPicPr>
          <p:cNvPr id="77" name="Google Shape;77;p16"/>
          <p:cNvPicPr preferRelativeResize="0"/>
          <p:nvPr/>
        </p:nvPicPr>
        <p:blipFill>
          <a:blip r:embed="rId3">
            <a:alphaModFix/>
          </a:blip>
          <a:stretch>
            <a:fillRect/>
          </a:stretch>
        </p:blipFill>
        <p:spPr>
          <a:xfrm>
            <a:off x="3636075" y="3574550"/>
            <a:ext cx="1777450" cy="17774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81" name="Shape 81"/>
        <p:cNvGrpSpPr/>
        <p:nvPr/>
      </p:nvGrpSpPr>
      <p:grpSpPr>
        <a:xfrm>
          <a:off x="0" y="0"/>
          <a:ext cx="0" cy="0"/>
          <a:chOff x="0" y="0"/>
          <a:chExt cx="0" cy="0"/>
        </a:xfrm>
      </p:grpSpPr>
      <p:sp>
        <p:nvSpPr>
          <p:cNvPr id="82" name="Google Shape;82;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My Personal Goals as a Mentor</a:t>
            </a:r>
            <a:endParaRPr b="1"/>
          </a:p>
        </p:txBody>
      </p:sp>
      <p:sp>
        <p:nvSpPr>
          <p:cNvPr id="83" name="Google Shape;83;p17"/>
          <p:cNvSpPr txBox="1"/>
          <p:nvPr>
            <p:ph idx="1" type="body"/>
          </p:nvPr>
        </p:nvSpPr>
        <p:spPr>
          <a:xfrm>
            <a:off x="311700" y="97052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rgbClr val="000000"/>
              </a:buClr>
              <a:buSzPts val="1800"/>
              <a:buChar char="●"/>
            </a:pPr>
            <a:r>
              <a:rPr lang="en">
                <a:solidFill>
                  <a:srgbClr val="000000"/>
                </a:solidFill>
              </a:rPr>
              <a:t>Help to introduce the education field to the student</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Offer support in completing assignments within the Pathway class</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Allow students to complete activities within the classroom as required by the Pathway teacher</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Encourage and arrange many opportunities for the student to interact with my students in different ways (whole class, groups, individually)</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Keep an open line of communication about the student’s goals and interests in the field</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Share personal educator experiences as appropriate</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Answer questions</a:t>
            </a:r>
            <a:endParaRPr>
              <a:solidFill>
                <a:srgbClr val="000000"/>
              </a:solidFill>
            </a:endParaRPr>
          </a:p>
        </p:txBody>
      </p:sp>
      <p:pic>
        <p:nvPicPr>
          <p:cNvPr id="84" name="Google Shape;84;p17"/>
          <p:cNvPicPr preferRelativeResize="0"/>
          <p:nvPr/>
        </p:nvPicPr>
        <p:blipFill>
          <a:blip r:embed="rId3">
            <a:alphaModFix/>
          </a:blip>
          <a:stretch>
            <a:fillRect/>
          </a:stretch>
        </p:blipFill>
        <p:spPr>
          <a:xfrm>
            <a:off x="7095150" y="2961050"/>
            <a:ext cx="2237600" cy="22376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88" name="Shape 88"/>
        <p:cNvGrpSpPr/>
        <p:nvPr/>
      </p:nvGrpSpPr>
      <p:grpSpPr>
        <a:xfrm>
          <a:off x="0" y="0"/>
          <a:ext cx="0" cy="0"/>
          <a:chOff x="0" y="0"/>
          <a:chExt cx="0" cy="0"/>
        </a:xfrm>
      </p:grpSpPr>
      <p:sp>
        <p:nvSpPr>
          <p:cNvPr id="89" name="Google Shape;89;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Examples of Two Students- Different Needs</a:t>
            </a:r>
            <a:endParaRPr b="1"/>
          </a:p>
        </p:txBody>
      </p:sp>
      <p:sp>
        <p:nvSpPr>
          <p:cNvPr id="90" name="Google Shape;90;p18"/>
          <p:cNvSpPr txBox="1"/>
          <p:nvPr>
            <p:ph idx="1" type="body"/>
          </p:nvPr>
        </p:nvSpPr>
        <p:spPr>
          <a:xfrm>
            <a:off x="134750" y="1017725"/>
            <a:ext cx="3681000" cy="3416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
                <a:solidFill>
                  <a:srgbClr val="000000"/>
                </a:solidFill>
              </a:rPr>
              <a:t>Jane</a:t>
            </a:r>
            <a:endParaRPr b="1">
              <a:solidFill>
                <a:srgbClr val="000000"/>
              </a:solidFill>
            </a:endParaRPr>
          </a:p>
          <a:p>
            <a:pPr indent="0" lvl="0" marL="0" rtl="0" algn="ctr">
              <a:spcBef>
                <a:spcPts val="1200"/>
              </a:spcBef>
              <a:spcAft>
                <a:spcPts val="0"/>
              </a:spcAft>
              <a:buNone/>
            </a:pPr>
            <a:r>
              <a:rPr lang="en">
                <a:solidFill>
                  <a:srgbClr val="000000"/>
                </a:solidFill>
              </a:rPr>
              <a:t>Undecided about education, exploring</a:t>
            </a:r>
            <a:endParaRPr>
              <a:solidFill>
                <a:srgbClr val="000000"/>
              </a:solidFill>
            </a:endParaRPr>
          </a:p>
          <a:p>
            <a:pPr indent="0" lvl="0" marL="0" rtl="0" algn="l">
              <a:spcBef>
                <a:spcPts val="1200"/>
              </a:spcBef>
              <a:spcAft>
                <a:spcPts val="0"/>
              </a:spcAft>
              <a:buNone/>
            </a:pPr>
            <a:r>
              <a:t/>
            </a:r>
            <a:endParaRPr>
              <a:solidFill>
                <a:srgbClr val="000000"/>
              </a:solidFill>
            </a:endParaRPr>
          </a:p>
          <a:p>
            <a:pPr indent="0" lvl="0" marL="0" rtl="0" algn="ctr">
              <a:spcBef>
                <a:spcPts val="1200"/>
              </a:spcBef>
              <a:spcAft>
                <a:spcPts val="1200"/>
              </a:spcAft>
              <a:buNone/>
            </a:pPr>
            <a:r>
              <a:rPr lang="en">
                <a:solidFill>
                  <a:srgbClr val="000000"/>
                </a:solidFill>
              </a:rPr>
              <a:t>Anxious, lacked confidence</a:t>
            </a:r>
            <a:endParaRPr>
              <a:solidFill>
                <a:srgbClr val="000000"/>
              </a:solidFill>
            </a:endParaRPr>
          </a:p>
        </p:txBody>
      </p:sp>
      <p:sp>
        <p:nvSpPr>
          <p:cNvPr id="91" name="Google Shape;91;p18"/>
          <p:cNvSpPr txBox="1"/>
          <p:nvPr>
            <p:ph idx="1" type="body"/>
          </p:nvPr>
        </p:nvSpPr>
        <p:spPr>
          <a:xfrm>
            <a:off x="4796150" y="1017725"/>
            <a:ext cx="3681000" cy="3416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
                <a:solidFill>
                  <a:srgbClr val="000000"/>
                </a:solidFill>
              </a:rPr>
              <a:t>Susan</a:t>
            </a:r>
            <a:endParaRPr b="1">
              <a:solidFill>
                <a:srgbClr val="000000"/>
              </a:solidFill>
            </a:endParaRPr>
          </a:p>
          <a:p>
            <a:pPr indent="0" lvl="0" marL="0" rtl="0" algn="ctr">
              <a:spcBef>
                <a:spcPts val="1200"/>
              </a:spcBef>
              <a:spcAft>
                <a:spcPts val="0"/>
              </a:spcAft>
              <a:buNone/>
            </a:pPr>
            <a:r>
              <a:rPr lang="en">
                <a:solidFill>
                  <a:srgbClr val="000000"/>
                </a:solidFill>
              </a:rPr>
              <a:t>Decided on </a:t>
            </a:r>
            <a:r>
              <a:rPr lang="en">
                <a:solidFill>
                  <a:srgbClr val="000000"/>
                </a:solidFill>
              </a:rPr>
              <a:t>Education</a:t>
            </a:r>
            <a:endParaRPr>
              <a:solidFill>
                <a:srgbClr val="000000"/>
              </a:solidFill>
            </a:endParaRPr>
          </a:p>
          <a:p>
            <a:pPr indent="0" lvl="0" marL="0" rtl="0" algn="ctr">
              <a:spcBef>
                <a:spcPts val="1200"/>
              </a:spcBef>
              <a:spcAft>
                <a:spcPts val="0"/>
              </a:spcAft>
              <a:buNone/>
            </a:pPr>
            <a:r>
              <a:rPr lang="en">
                <a:solidFill>
                  <a:srgbClr val="000000"/>
                </a:solidFill>
              </a:rPr>
              <a:t>Confident</a:t>
            </a:r>
            <a:endParaRPr>
              <a:solidFill>
                <a:srgbClr val="000000"/>
              </a:solidFill>
            </a:endParaRPr>
          </a:p>
          <a:p>
            <a:pPr indent="0" lvl="0" marL="0" rtl="0" algn="ctr">
              <a:spcBef>
                <a:spcPts val="1200"/>
              </a:spcBef>
              <a:spcAft>
                <a:spcPts val="0"/>
              </a:spcAft>
              <a:buNone/>
            </a:pPr>
            <a:r>
              <a:rPr lang="en">
                <a:solidFill>
                  <a:srgbClr val="000000"/>
                </a:solidFill>
              </a:rPr>
              <a:t>Experienced education through WACC classes</a:t>
            </a:r>
            <a:endParaRPr>
              <a:solidFill>
                <a:srgbClr val="000000"/>
              </a:solidFill>
            </a:endParaRPr>
          </a:p>
          <a:p>
            <a:pPr indent="0" lvl="0" marL="0" rtl="0" algn="ctr">
              <a:spcBef>
                <a:spcPts val="1200"/>
              </a:spcBef>
              <a:spcAft>
                <a:spcPts val="1200"/>
              </a:spcAft>
              <a:buNone/>
            </a:pPr>
            <a:r>
              <a:t/>
            </a:r>
            <a:endParaRPr>
              <a:solidFill>
                <a:srgbClr val="000000"/>
              </a:solidFill>
            </a:endParaRPr>
          </a:p>
        </p:txBody>
      </p:sp>
      <p:pic>
        <p:nvPicPr>
          <p:cNvPr id="92" name="Google Shape;92;p18"/>
          <p:cNvPicPr preferRelativeResize="0"/>
          <p:nvPr/>
        </p:nvPicPr>
        <p:blipFill>
          <a:blip r:embed="rId3">
            <a:alphaModFix/>
          </a:blip>
          <a:stretch>
            <a:fillRect/>
          </a:stretch>
        </p:blipFill>
        <p:spPr>
          <a:xfrm flipH="1">
            <a:off x="134750" y="3066700"/>
            <a:ext cx="2253225" cy="2135800"/>
          </a:xfrm>
          <a:prstGeom prst="rect">
            <a:avLst/>
          </a:prstGeom>
          <a:noFill/>
          <a:ln>
            <a:noFill/>
          </a:ln>
        </p:spPr>
      </p:pic>
      <p:pic>
        <p:nvPicPr>
          <p:cNvPr id="93" name="Google Shape;93;p18"/>
          <p:cNvPicPr preferRelativeResize="0"/>
          <p:nvPr/>
        </p:nvPicPr>
        <p:blipFill>
          <a:blip r:embed="rId3">
            <a:alphaModFix/>
          </a:blip>
          <a:stretch>
            <a:fillRect/>
          </a:stretch>
        </p:blipFill>
        <p:spPr>
          <a:xfrm>
            <a:off x="6890775" y="3007963"/>
            <a:ext cx="2253225" cy="22532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97" name="Shape 97"/>
        <p:cNvGrpSpPr/>
        <p:nvPr/>
      </p:nvGrpSpPr>
      <p:grpSpPr>
        <a:xfrm>
          <a:off x="0" y="0"/>
          <a:ext cx="0" cy="0"/>
          <a:chOff x="0" y="0"/>
          <a:chExt cx="0" cy="0"/>
        </a:xfrm>
      </p:grpSpPr>
      <p:sp>
        <p:nvSpPr>
          <p:cNvPr id="98" name="Google Shape;98;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Discussion and Questions</a:t>
            </a:r>
            <a:endParaRPr b="1"/>
          </a:p>
        </p:txBody>
      </p:sp>
      <p:sp>
        <p:nvSpPr>
          <p:cNvPr id="99" name="Google Shape;99;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0000"/>
                </a:solidFill>
              </a:rPr>
              <a:t>Why might this be program be important to you?To your district?</a:t>
            </a:r>
            <a:endParaRPr>
              <a:solidFill>
                <a:srgbClr val="000000"/>
              </a:solidFill>
            </a:endParaRPr>
          </a:p>
          <a:p>
            <a:pPr indent="0" lvl="0" marL="0" rtl="0" algn="l">
              <a:spcBef>
                <a:spcPts val="1200"/>
              </a:spcBef>
              <a:spcAft>
                <a:spcPts val="0"/>
              </a:spcAft>
              <a:buNone/>
            </a:pPr>
            <a:r>
              <a:rPr lang="en">
                <a:solidFill>
                  <a:srgbClr val="000000"/>
                </a:solidFill>
              </a:rPr>
              <a:t>What excites you about the Education Pathway?</a:t>
            </a:r>
            <a:endParaRPr>
              <a:solidFill>
                <a:srgbClr val="000000"/>
              </a:solidFill>
            </a:endParaRPr>
          </a:p>
          <a:p>
            <a:pPr indent="0" lvl="0" marL="0" rtl="0" algn="l">
              <a:spcBef>
                <a:spcPts val="1200"/>
              </a:spcBef>
              <a:spcAft>
                <a:spcPts val="0"/>
              </a:spcAft>
              <a:buNone/>
            </a:pPr>
            <a:r>
              <a:rPr lang="en">
                <a:solidFill>
                  <a:srgbClr val="000000"/>
                </a:solidFill>
              </a:rPr>
              <a:t>What </a:t>
            </a:r>
            <a:r>
              <a:rPr lang="en">
                <a:solidFill>
                  <a:srgbClr val="000000"/>
                </a:solidFill>
              </a:rPr>
              <a:t>training</a:t>
            </a:r>
            <a:r>
              <a:rPr lang="en">
                <a:solidFill>
                  <a:srgbClr val="000000"/>
                </a:solidFill>
              </a:rPr>
              <a:t> would you feel you needed before committing to be a mentor?</a:t>
            </a:r>
            <a:endParaRPr>
              <a:solidFill>
                <a:srgbClr val="000000"/>
              </a:solidFill>
            </a:endParaRPr>
          </a:p>
          <a:p>
            <a:pPr indent="0" lvl="0" marL="0" rtl="0" algn="l">
              <a:spcBef>
                <a:spcPts val="1200"/>
              </a:spcBef>
              <a:spcAft>
                <a:spcPts val="0"/>
              </a:spcAft>
              <a:buNone/>
            </a:pPr>
            <a:r>
              <a:rPr lang="en">
                <a:solidFill>
                  <a:srgbClr val="000000"/>
                </a:solidFill>
              </a:rPr>
              <a:t>What questions or concerns do you have about being a mentor or about the 60 Hours  of Supervised Experience?</a:t>
            </a:r>
            <a:endParaRPr>
              <a:solidFill>
                <a:srgbClr val="000000"/>
              </a:solidFill>
            </a:endParaRPr>
          </a:p>
          <a:p>
            <a:pPr indent="0" lvl="0" marL="0" rtl="0" algn="l">
              <a:spcBef>
                <a:spcPts val="1200"/>
              </a:spcBef>
              <a:spcAft>
                <a:spcPts val="1200"/>
              </a:spcAft>
              <a:buNone/>
            </a:pPr>
            <a:r>
              <a:t/>
            </a:r>
            <a:endParaRPr>
              <a:solidFill>
                <a:srgbClr val="000000"/>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