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533" autoAdjust="0"/>
    <p:restoredTop sz="94674"/>
  </p:normalViewPr>
  <p:slideViewPr>
    <p:cSldViewPr snapToGrid="0" snapToObjects="1">
      <p:cViewPr varScale="1">
        <p:scale>
          <a:sx n="70" d="100"/>
          <a:sy n="70" d="100"/>
        </p:scale>
        <p:origin x="48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5E793B-4030-D64A-B2DC-5A38CEF7B57E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4B0FEE-92D5-EE4B-91EA-9368EBD061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827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5E793B-4030-D64A-B2DC-5A38CEF7B57E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4B0FEE-92D5-EE4B-91EA-9368EBD061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346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5E793B-4030-D64A-B2DC-5A38CEF7B57E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4B0FEE-92D5-EE4B-91EA-9368EBD061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979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5E793B-4030-D64A-B2DC-5A38CEF7B57E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4B0FEE-92D5-EE4B-91EA-9368EBD061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561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5E793B-4030-D64A-B2DC-5A38CEF7B57E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4B0FEE-92D5-EE4B-91EA-9368EBD061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926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5E793B-4030-D64A-B2DC-5A38CEF7B57E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4B0FEE-92D5-EE4B-91EA-9368EBD061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64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5E793B-4030-D64A-B2DC-5A38CEF7B57E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4B0FEE-92D5-EE4B-91EA-9368EBD061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92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5E793B-4030-D64A-B2DC-5A38CEF7B57E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4B0FEE-92D5-EE4B-91EA-9368EBD061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892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5E793B-4030-D64A-B2DC-5A38CEF7B57E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4B0FEE-92D5-EE4B-91EA-9368EBD061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462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5E793B-4030-D64A-B2DC-5A38CEF7B57E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4B0FEE-92D5-EE4B-91EA-9368EBD061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12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5E793B-4030-D64A-B2DC-5A38CEF7B57E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4B0FEE-92D5-EE4B-91EA-9368EBD061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180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3323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POSITION CLASSIFICATION STUDY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76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Carlson </a:t>
            </a:r>
            <a:r>
              <a:rPr lang="en-US" dirty="0" err="1" smtClean="0"/>
              <a:t>Dettmann</a:t>
            </a:r>
            <a:r>
              <a:rPr lang="en-US" dirty="0"/>
              <a:t> </a:t>
            </a:r>
            <a:r>
              <a:rPr lang="en-US" dirty="0" smtClean="0"/>
              <a:t>Consulting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Carlson </a:t>
            </a:r>
            <a:r>
              <a:rPr lang="en-US" dirty="0" err="1" smtClean="0"/>
              <a:t>Dettmann</a:t>
            </a:r>
            <a:r>
              <a:rPr lang="en-US" dirty="0" smtClean="0"/>
              <a:t> Consulting was the unanimous pick of the committee.</a:t>
            </a:r>
          </a:p>
          <a:p>
            <a:pPr lvl="1"/>
            <a:r>
              <a:rPr lang="en-US" dirty="0" smtClean="0"/>
              <a:t>Willingness to be on-site to work with supervisors and employees.</a:t>
            </a:r>
          </a:p>
          <a:p>
            <a:pPr lvl="1"/>
            <a:r>
              <a:rPr lang="en-US" dirty="0" smtClean="0"/>
              <a:t>Job Evaluation System was detailed, easy to understand, and covered the essential categories.</a:t>
            </a:r>
          </a:p>
        </p:txBody>
      </p:sp>
    </p:spTree>
    <p:extLst>
      <p:ext uri="{BB962C8B-B14F-4D97-AF65-F5344CB8AC3E}">
        <p14:creationId xmlns:p14="http://schemas.microsoft.com/office/powerpoint/2010/main" val="356202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Evaluation System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Thinking Challenges and Problem Solving</a:t>
            </a:r>
          </a:p>
          <a:p>
            <a:r>
              <a:rPr lang="en-US" dirty="0" smtClean="0"/>
              <a:t>Decision Making (Impact)</a:t>
            </a:r>
          </a:p>
          <a:p>
            <a:r>
              <a:rPr lang="en-US" dirty="0" smtClean="0"/>
              <a:t>Interactions and Communications</a:t>
            </a:r>
          </a:p>
          <a:p>
            <a:r>
              <a:rPr lang="en-US" dirty="0" smtClean="0"/>
              <a:t>Work Environment</a:t>
            </a:r>
          </a:p>
          <a:p>
            <a:r>
              <a:rPr lang="en-US" dirty="0" smtClean="0"/>
              <a:t>Formal Preparation and Experience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37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 smtClean="0"/>
              <a:t>                        </a:t>
            </a:r>
          </a:p>
          <a:p>
            <a:pPr marL="0" indent="0">
              <a:buNone/>
            </a:pPr>
            <a:r>
              <a:rPr lang="en-US" sz="4000"/>
              <a:t> </a:t>
            </a:r>
            <a:r>
              <a:rPr lang="en-US" sz="4000" smtClean="0"/>
              <a:t>                        QUESTIONS</a:t>
            </a:r>
            <a:r>
              <a:rPr lang="en-US" sz="4000" dirty="0" smtClean="0"/>
              <a:t>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9680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Why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84" y="1243584"/>
            <a:ext cx="9043416" cy="4882579"/>
          </a:xfrm>
        </p:spPr>
        <p:txBody>
          <a:bodyPr/>
          <a:lstStyle/>
          <a:p>
            <a:r>
              <a:rPr lang="en-US" dirty="0" smtClean="0"/>
              <a:t>Recruit </a:t>
            </a:r>
            <a:r>
              <a:rPr lang="en-US" dirty="0"/>
              <a:t>and </a:t>
            </a:r>
            <a:r>
              <a:rPr lang="en-US" dirty="0" smtClean="0"/>
              <a:t>retain </a:t>
            </a:r>
            <a:r>
              <a:rPr lang="en-US" dirty="0"/>
              <a:t>q</a:t>
            </a:r>
            <a:r>
              <a:rPr lang="en-US" dirty="0" smtClean="0"/>
              <a:t>ualified employees with lowest unemployment in 25 years</a:t>
            </a:r>
          </a:p>
          <a:p>
            <a:r>
              <a:rPr lang="en-US" dirty="0"/>
              <a:t>Offer appropriate compensation to new </a:t>
            </a:r>
            <a:r>
              <a:rPr lang="en-US" dirty="0" smtClean="0"/>
              <a:t>employees</a:t>
            </a:r>
          </a:p>
          <a:p>
            <a:r>
              <a:rPr lang="en-US" dirty="0" smtClean="0"/>
              <a:t>Achieve internal and external </a:t>
            </a:r>
            <a:r>
              <a:rPr lang="en-US" dirty="0"/>
              <a:t>e</a:t>
            </a:r>
            <a:r>
              <a:rPr lang="en-US" dirty="0" smtClean="0"/>
              <a:t>quity</a:t>
            </a:r>
          </a:p>
          <a:p>
            <a:r>
              <a:rPr lang="en-US" dirty="0"/>
              <a:t>Increase and </a:t>
            </a:r>
            <a:r>
              <a:rPr lang="en-US" dirty="0" smtClean="0"/>
              <a:t>maintain morale</a:t>
            </a:r>
          </a:p>
          <a:p>
            <a:r>
              <a:rPr lang="en-US" dirty="0" smtClean="0"/>
              <a:t>Ensure </a:t>
            </a:r>
            <a:r>
              <a:rPr lang="en-US" dirty="0"/>
              <a:t>c</a:t>
            </a:r>
            <a:r>
              <a:rPr lang="en-US" dirty="0" smtClean="0"/>
              <a:t>ollege competitiveness</a:t>
            </a:r>
          </a:p>
          <a:p>
            <a:r>
              <a:rPr lang="en-US" dirty="0" smtClean="0"/>
              <a:t>Have as tool for employee </a:t>
            </a:r>
            <a:r>
              <a:rPr lang="en-US" dirty="0"/>
              <a:t>p</a:t>
            </a:r>
            <a:r>
              <a:rPr lang="en-US" dirty="0" smtClean="0"/>
              <a:t>osition </a:t>
            </a:r>
            <a:r>
              <a:rPr lang="en-US" dirty="0"/>
              <a:t>r</a:t>
            </a:r>
            <a:r>
              <a:rPr lang="en-US" dirty="0" smtClean="0"/>
              <a:t>eviews</a:t>
            </a:r>
          </a:p>
        </p:txBody>
      </p:sp>
    </p:spTree>
    <p:extLst>
      <p:ext uri="{BB962C8B-B14F-4D97-AF65-F5344CB8AC3E}">
        <p14:creationId xmlns:p14="http://schemas.microsoft.com/office/powerpoint/2010/main" val="138557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 for Proposal</a:t>
            </a:r>
            <a:br>
              <a:rPr lang="en-US" dirty="0" smtClean="0"/>
            </a:br>
            <a:r>
              <a:rPr lang="en-US" dirty="0" smtClean="0"/>
              <a:t>September 2018</a:t>
            </a:r>
            <a:br>
              <a:rPr lang="en-US" dirty="0" smtClean="0"/>
            </a:b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6384" y="1856232"/>
            <a:ext cx="7900416" cy="4269931"/>
          </a:xfrm>
        </p:spPr>
        <p:txBody>
          <a:bodyPr/>
          <a:lstStyle/>
          <a:p>
            <a:r>
              <a:rPr lang="en-US" dirty="0" smtClean="0"/>
              <a:t>Job Evaluations</a:t>
            </a:r>
          </a:p>
          <a:p>
            <a:r>
              <a:rPr lang="en-US" dirty="0" smtClean="0"/>
              <a:t>Salary Structure</a:t>
            </a:r>
          </a:p>
          <a:p>
            <a:r>
              <a:rPr lang="en-US" dirty="0" smtClean="0"/>
              <a:t>External Competitiveness</a:t>
            </a:r>
          </a:p>
          <a:p>
            <a:r>
              <a:rPr lang="en-US" dirty="0" smtClean="0"/>
              <a:t>Maintenance Process</a:t>
            </a:r>
          </a:p>
          <a:p>
            <a:r>
              <a:rPr lang="en-US" dirty="0" smtClean="0"/>
              <a:t>Recommendations for Training and Development Incentives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2950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7592"/>
            <a:ext cx="8229600" cy="4818571"/>
          </a:xfrm>
        </p:spPr>
        <p:txBody>
          <a:bodyPr/>
          <a:lstStyle/>
          <a:p>
            <a:r>
              <a:rPr lang="en-US" dirty="0" smtClean="0"/>
              <a:t>98 Position Titles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Administrators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Professional-Technical, full-time and part-time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Support Staff, full-time and part-time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1635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Sauk Taskforce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464" y="1600200"/>
            <a:ext cx="8860536" cy="4525963"/>
          </a:xfrm>
        </p:spPr>
        <p:txBody>
          <a:bodyPr/>
          <a:lstStyle/>
          <a:p>
            <a:r>
              <a:rPr lang="en-US" dirty="0" smtClean="0"/>
              <a:t>Academics/Student Services – Sarah Partington – Professional-Technical</a:t>
            </a:r>
          </a:p>
          <a:p>
            <a:r>
              <a:rPr lang="en-US" dirty="0" smtClean="0"/>
              <a:t>Business Office and Facilities – Toni Skoog – Professional-Technical</a:t>
            </a:r>
          </a:p>
          <a:p>
            <a:r>
              <a:rPr lang="en-US" dirty="0" smtClean="0"/>
              <a:t>Foundation and Marketing – Angela Delhotal – Support Staff</a:t>
            </a:r>
          </a:p>
          <a:p>
            <a:r>
              <a:rPr lang="en-US" dirty="0" smtClean="0"/>
              <a:t>ITS and Security – Troy Mairs – Support Staff</a:t>
            </a:r>
          </a:p>
          <a:p>
            <a:r>
              <a:rPr lang="en-US" dirty="0" smtClean="0"/>
              <a:t>Human Resources – Kathryn Snow - Administrator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56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RFP Responses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144" y="1499616"/>
            <a:ext cx="8903855" cy="4626547"/>
          </a:xfrm>
        </p:spPr>
        <p:txBody>
          <a:bodyPr/>
          <a:lstStyle/>
          <a:p>
            <a:r>
              <a:rPr lang="en-US" dirty="0" err="1" smtClean="0"/>
              <a:t>Payscale</a:t>
            </a:r>
            <a:r>
              <a:rPr lang="en-US" dirty="0" smtClean="0"/>
              <a:t> </a:t>
            </a:r>
            <a:r>
              <a:rPr lang="en-US" dirty="0"/>
              <a:t>- $46,250 – one site </a:t>
            </a:r>
            <a:r>
              <a:rPr lang="en-US" dirty="0" smtClean="0"/>
              <a:t>visit</a:t>
            </a:r>
          </a:p>
          <a:p>
            <a:r>
              <a:rPr lang="en-US" dirty="0" smtClean="0"/>
              <a:t>Gallagher Benefit Services - $40,000 – two site visits</a:t>
            </a:r>
          </a:p>
          <a:p>
            <a:r>
              <a:rPr lang="en-US" dirty="0" smtClean="0"/>
              <a:t>Carlson </a:t>
            </a:r>
            <a:r>
              <a:rPr lang="en-US" dirty="0" err="1" smtClean="0"/>
              <a:t>Dettmann</a:t>
            </a:r>
            <a:r>
              <a:rPr lang="en-US" dirty="0" smtClean="0"/>
              <a:t> Consulting - $40,000 – four site visits</a:t>
            </a:r>
          </a:p>
          <a:p>
            <a:r>
              <a:rPr lang="en-US" dirty="0" smtClean="0"/>
              <a:t>MGT Consulting Group - $37,180 – three site visits</a:t>
            </a:r>
          </a:p>
          <a:p>
            <a:r>
              <a:rPr lang="en-US" dirty="0" smtClean="0"/>
              <a:t>Compdata - $27,500 plus travel expenses ($2,500 x four site visits = total of $37,500)</a:t>
            </a:r>
          </a:p>
        </p:txBody>
      </p:sp>
    </p:spTree>
    <p:extLst>
      <p:ext uri="{BB962C8B-B14F-4D97-AF65-F5344CB8AC3E}">
        <p14:creationId xmlns:p14="http://schemas.microsoft.com/office/powerpoint/2010/main" val="193144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781" y="1625600"/>
            <a:ext cx="8151091" cy="4295141"/>
          </a:xfrm>
        </p:spPr>
        <p:txBody>
          <a:bodyPr/>
          <a:lstStyle/>
          <a:p>
            <a:r>
              <a:rPr lang="en-US" dirty="0" smtClean="0"/>
              <a:t>Transparency – decisions are informed by data from regional</a:t>
            </a:r>
            <a:r>
              <a:rPr lang="en-US" dirty="0"/>
              <a:t>, local, and community colleges</a:t>
            </a:r>
          </a:p>
          <a:p>
            <a:r>
              <a:rPr lang="en-US" dirty="0" smtClean="0"/>
              <a:t>Grading system </a:t>
            </a:r>
          </a:p>
          <a:p>
            <a:r>
              <a:rPr lang="en-US" dirty="0"/>
              <a:t>B</a:t>
            </a:r>
            <a:r>
              <a:rPr lang="en-US" dirty="0" smtClean="0"/>
              <a:t>enefits fit into compensation package</a:t>
            </a:r>
          </a:p>
          <a:p>
            <a:r>
              <a:rPr lang="en-US" dirty="0" smtClean="0"/>
              <a:t>Benchmark positions</a:t>
            </a:r>
          </a:p>
          <a:p>
            <a:r>
              <a:rPr lang="en-US" dirty="0" smtClean="0"/>
              <a:t>Training on system maintenance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37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Gallagher Benefit Services</a:t>
            </a:r>
          </a:p>
          <a:p>
            <a:r>
              <a:rPr lang="en-US" dirty="0" smtClean="0"/>
              <a:t>Carlson </a:t>
            </a:r>
            <a:r>
              <a:rPr lang="en-US" dirty="0" err="1" smtClean="0"/>
              <a:t>Dettmann</a:t>
            </a:r>
            <a:r>
              <a:rPr lang="en-US" dirty="0" smtClean="0"/>
              <a:t> Consulting</a:t>
            </a:r>
          </a:p>
          <a:p>
            <a:r>
              <a:rPr lang="en-US" dirty="0" smtClean="0"/>
              <a:t>MGT Consulting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31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Finalists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Gallagher Benefit Services</a:t>
            </a:r>
          </a:p>
          <a:p>
            <a:r>
              <a:rPr lang="en-US" dirty="0" smtClean="0"/>
              <a:t>Carlson </a:t>
            </a:r>
            <a:r>
              <a:rPr lang="en-US" dirty="0" err="1" smtClean="0"/>
              <a:t>Dettmann</a:t>
            </a:r>
            <a:r>
              <a:rPr lang="en-US" dirty="0" smtClean="0"/>
              <a:t> Consulting</a:t>
            </a:r>
          </a:p>
          <a:p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References checks:</a:t>
            </a:r>
          </a:p>
          <a:p>
            <a:pPr lvl="2"/>
            <a:r>
              <a:rPr lang="en-US" sz="2800" dirty="0" smtClean="0"/>
              <a:t>Joliet Junior College</a:t>
            </a:r>
          </a:p>
          <a:p>
            <a:pPr lvl="2"/>
            <a:r>
              <a:rPr lang="en-US" sz="2800" dirty="0" smtClean="0"/>
              <a:t>Waubonsee Community College</a:t>
            </a:r>
          </a:p>
          <a:p>
            <a:pPr lvl="2"/>
            <a:r>
              <a:rPr lang="en-US" sz="2800" dirty="0" smtClean="0"/>
              <a:t>Lewis and Clark Community College</a:t>
            </a:r>
          </a:p>
          <a:p>
            <a:pPr lvl="2"/>
            <a:r>
              <a:rPr lang="en-US" sz="2800" dirty="0" smtClean="0"/>
              <a:t>Lincolnland Community College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9101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307</Words>
  <Application>Microsoft Office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Courier New</vt:lpstr>
      <vt:lpstr>Office Theme</vt:lpstr>
      <vt:lpstr>POSITION CLASSIFICATION STUDY </vt:lpstr>
      <vt:lpstr>Reasons Why</vt:lpstr>
      <vt:lpstr>Request for Proposal September 2018  </vt:lpstr>
      <vt:lpstr>Scope</vt:lpstr>
      <vt:lpstr>Sauk Taskforce </vt:lpstr>
      <vt:lpstr>RFP Responses </vt:lpstr>
      <vt:lpstr>KEY DELIVERABLES</vt:lpstr>
      <vt:lpstr>Presentations </vt:lpstr>
      <vt:lpstr>Two Finalists  </vt:lpstr>
      <vt:lpstr>Carlson Dettmann Consulting </vt:lpstr>
      <vt:lpstr>Job Evaluation System </vt:lpstr>
      <vt:lpstr>PowerPoint Presentation</vt:lpstr>
    </vt:vector>
  </TitlesOfParts>
  <Company>Sauk Valley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Bumba</dc:creator>
  <cp:lastModifiedBy>kathryn.c.snow</cp:lastModifiedBy>
  <cp:revision>23</cp:revision>
  <cp:lastPrinted>2018-11-19T15:19:33Z</cp:lastPrinted>
  <dcterms:created xsi:type="dcterms:W3CDTF">2015-08-20T14:04:59Z</dcterms:created>
  <dcterms:modified xsi:type="dcterms:W3CDTF">2018-12-07T16:49:55Z</dcterms:modified>
</cp:coreProperties>
</file>